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</p:sldMasterIdLst>
  <p:notesMasterIdLst>
    <p:notesMasterId r:id="rId74"/>
  </p:notesMasterIdLst>
  <p:sldIdLst>
    <p:sldId id="1417" r:id="rId2"/>
    <p:sldId id="1837" r:id="rId3"/>
    <p:sldId id="1025" r:id="rId4"/>
    <p:sldId id="1549" r:id="rId5"/>
    <p:sldId id="1168" r:id="rId6"/>
    <p:sldId id="1253" r:id="rId7"/>
    <p:sldId id="1307" r:id="rId8"/>
    <p:sldId id="1552" r:id="rId9"/>
    <p:sldId id="1311" r:id="rId10"/>
    <p:sldId id="1280" r:id="rId11"/>
    <p:sldId id="1841" r:id="rId12"/>
    <p:sldId id="1559" r:id="rId13"/>
    <p:sldId id="1846" r:id="rId14"/>
    <p:sldId id="1845" r:id="rId15"/>
    <p:sldId id="1554" r:id="rId16"/>
    <p:sldId id="1555" r:id="rId17"/>
    <p:sldId id="1844" r:id="rId18"/>
    <p:sldId id="1391" r:id="rId19"/>
    <p:sldId id="1384" r:id="rId20"/>
    <p:sldId id="1390" r:id="rId21"/>
    <p:sldId id="1836" r:id="rId22"/>
    <p:sldId id="1098" r:id="rId23"/>
    <p:sldId id="1733" r:id="rId24"/>
    <p:sldId id="1282" r:id="rId25"/>
    <p:sldId id="1388" r:id="rId26"/>
    <p:sldId id="1843" r:id="rId27"/>
    <p:sldId id="1400" r:id="rId28"/>
    <p:sldId id="1392" r:id="rId29"/>
    <p:sldId id="1382" r:id="rId30"/>
    <p:sldId id="1755" r:id="rId31"/>
    <p:sldId id="1291" r:id="rId32"/>
    <p:sldId id="1758" r:id="rId33"/>
    <p:sldId id="260" r:id="rId34"/>
    <p:sldId id="1374" r:id="rId35"/>
    <p:sldId id="1387" r:id="rId36"/>
    <p:sldId id="1375" r:id="rId37"/>
    <p:sldId id="1761" r:id="rId38"/>
    <p:sldId id="1732" r:id="rId39"/>
    <p:sldId id="1762" r:id="rId40"/>
    <p:sldId id="1774" r:id="rId41"/>
    <p:sldId id="1757" r:id="rId42"/>
    <p:sldId id="1776" r:id="rId43"/>
    <p:sldId id="1775" r:id="rId44"/>
    <p:sldId id="1764" r:id="rId45"/>
    <p:sldId id="1765" r:id="rId46"/>
    <p:sldId id="1771" r:id="rId47"/>
    <p:sldId id="1780" r:id="rId48"/>
    <p:sldId id="1796" r:id="rId49"/>
    <p:sldId id="1797" r:id="rId50"/>
    <p:sldId id="1826" r:id="rId51"/>
    <p:sldId id="1105" r:id="rId52"/>
    <p:sldId id="1827" r:id="rId53"/>
    <p:sldId id="1828" r:id="rId54"/>
    <p:sldId id="1829" r:id="rId55"/>
    <p:sldId id="1789" r:id="rId56"/>
    <p:sldId id="1330" r:id="rId57"/>
    <p:sldId id="1830" r:id="rId58"/>
    <p:sldId id="1790" r:id="rId59"/>
    <p:sldId id="1791" r:id="rId60"/>
    <p:sldId id="1792" r:id="rId61"/>
    <p:sldId id="1340" r:id="rId62"/>
    <p:sldId id="1341" r:id="rId63"/>
    <p:sldId id="1831" r:id="rId64"/>
    <p:sldId id="1793" r:id="rId65"/>
    <p:sldId id="1832" r:id="rId66"/>
    <p:sldId id="1833" r:id="rId67"/>
    <p:sldId id="1569" r:id="rId68"/>
    <p:sldId id="1162" r:id="rId69"/>
    <p:sldId id="1834" r:id="rId70"/>
    <p:sldId id="1839" r:id="rId71"/>
    <p:sldId id="1383" r:id="rId72"/>
    <p:sldId id="1782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03399"/>
    <a:srgbClr val="F8F8F8"/>
    <a:srgbClr val="B90F22"/>
    <a:srgbClr val="EAEAEA"/>
    <a:srgbClr val="66CCFF"/>
    <a:srgbClr val="009242"/>
    <a:srgbClr val="EA8B00"/>
    <a:srgbClr val="CC3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74858" autoAdjust="0"/>
  </p:normalViewPr>
  <p:slideViewPr>
    <p:cSldViewPr>
      <p:cViewPr varScale="1">
        <p:scale>
          <a:sx n="85" d="100"/>
          <a:sy n="85" d="100"/>
        </p:scale>
        <p:origin x="33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>
      <p:cViewPr varScale="1">
        <p:scale>
          <a:sx n="81" d="100"/>
          <a:sy n="81" d="100"/>
        </p:scale>
        <p:origin x="-27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42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DARPA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28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Woher wissen wir, dass das Spam ist? =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6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18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18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9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00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15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28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28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0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Sparse features </a:t>
            </a:r>
            <a:r>
              <a:rPr lang="en-US" dirty="0" err="1"/>
              <a:t>sollte</a:t>
            </a:r>
            <a:r>
              <a:rPr lang="en-US" dirty="0"/>
              <a:t> man </a:t>
            </a:r>
            <a:r>
              <a:rPr lang="en-US" dirty="0" err="1"/>
              <a:t>eher</a:t>
            </a:r>
            <a:r>
              <a:rPr lang="en-US" dirty="0"/>
              <a:t> </a:t>
            </a:r>
            <a:r>
              <a:rPr lang="en-US" dirty="0" err="1"/>
              <a:t>vermeiden</a:t>
            </a:r>
            <a:r>
              <a:rPr lang="en-US" dirty="0"/>
              <a:t>.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zwar</a:t>
            </a:r>
            <a:r>
              <a:rPr lang="en-US" dirty="0"/>
              <a:t> oft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aussagekräftig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in der </a:t>
            </a:r>
            <a:r>
              <a:rPr lang="en-US" dirty="0" err="1"/>
              <a:t>Mehrzahl</a:t>
            </a:r>
            <a:r>
              <a:rPr lang="en-US" dirty="0"/>
              <a:t> der </a:t>
            </a:r>
            <a:r>
              <a:rPr lang="en-US" dirty="0" err="1"/>
              <a:t>Fälle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besonders</a:t>
            </a:r>
            <a:r>
              <a:rPr lang="en-US" dirty="0"/>
              <a:t> </a:t>
            </a:r>
            <a:r>
              <a:rPr lang="en-US" dirty="0" err="1"/>
              <a:t>hilfreich</a:t>
            </a:r>
            <a:r>
              <a:rPr lang="en-US" dirty="0"/>
              <a:t>. </a:t>
            </a:r>
          </a:p>
          <a:p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Unterscheidung</a:t>
            </a:r>
            <a:r>
              <a:rPr lang="en-US" dirty="0"/>
              <a:t> Mann/Frau, Feature: </a:t>
            </a:r>
            <a:r>
              <a:rPr lang="en-US" dirty="0" err="1"/>
              <a:t>über</a:t>
            </a:r>
            <a:r>
              <a:rPr lang="en-US" dirty="0"/>
              <a:t> 2m </a:t>
            </a:r>
            <a:r>
              <a:rPr lang="en-US" dirty="0" err="1"/>
              <a:t>groß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08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3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LIVE: </a:t>
            </a:r>
            <a:r>
              <a:rPr lang="en-US" dirty="0" err="1"/>
              <a:t>erratene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 an Tafel </a:t>
            </a:r>
            <a:r>
              <a:rPr lang="en-US" dirty="0" err="1"/>
              <a:t>mitschreiben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Sätze</a:t>
            </a:r>
            <a:r>
              <a:rPr lang="en-US" dirty="0"/>
              <a:t> </a:t>
            </a:r>
            <a:r>
              <a:rPr lang="en-US" dirty="0" err="1"/>
              <a:t>bedeuten</a:t>
            </a:r>
            <a:r>
              <a:rPr lang="en-US" dirty="0"/>
              <a:t>: “</a:t>
            </a:r>
            <a:r>
              <a:rPr lang="en-US" sz="1200" dirty="0"/>
              <a:t>My hovercraft is full of eels” (</a:t>
            </a:r>
            <a:r>
              <a:rPr lang="en-US" dirty="0"/>
              <a:t>Monty</a:t>
            </a:r>
            <a:r>
              <a:rPr lang="en-US" baseline="0" dirty="0"/>
              <a:t> Python)</a:t>
            </a:r>
          </a:p>
          <a:p>
            <a:r>
              <a:rPr lang="en-US" dirty="0"/>
              <a:t>http://</a:t>
            </a:r>
            <a:r>
              <a:rPr lang="en-US" dirty="0" err="1"/>
              <a:t>www.omniglot.com</a:t>
            </a:r>
            <a:r>
              <a:rPr lang="en-US" dirty="0"/>
              <a:t>/language/phrases/</a:t>
            </a:r>
            <a:r>
              <a:rPr lang="en-US" dirty="0" err="1"/>
              <a:t>hovercraft.htm</a:t>
            </a:r>
            <a:r>
              <a:rPr lang="en-US" dirty="0"/>
              <a:t> (with speech</a:t>
            </a:r>
            <a:r>
              <a:rPr lang="en-US" baseline="0" dirty="0"/>
              <a:t> samples)</a:t>
            </a:r>
          </a:p>
          <a:p>
            <a:endParaRPr lang="en-US" baseline="0" dirty="0"/>
          </a:p>
          <a:p>
            <a:r>
              <a:rPr lang="en-US" baseline="0" dirty="0" err="1"/>
              <a:t>Woran</a:t>
            </a:r>
            <a:r>
              <a:rPr lang="en-US" baseline="0" dirty="0"/>
              <a:t> </a:t>
            </a:r>
            <a:r>
              <a:rPr lang="en-US" baseline="0" dirty="0" err="1"/>
              <a:t>erkennt</a:t>
            </a:r>
            <a:r>
              <a:rPr lang="en-US" baseline="0" dirty="0"/>
              <a:t> man das?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3267D-527F-4524-8CEB-5166B65D5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1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Video der neueren Bots</a:t>
            </a:r>
          </a:p>
          <a:p>
            <a:endParaRPr lang="de-DE" dirty="0"/>
          </a:p>
          <a:p>
            <a:r>
              <a:rPr lang="de-DE" dirty="0"/>
              <a:t>Oder gibt es vielleicht sogar ein neueres Video mit dem Fortschritt über die Zeit?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70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Wann machen wir das selbst?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93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Diskutieren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die Features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Sprachverarbeitung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Bildverarbeitung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92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Beispiel: Was sind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43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[an </a:t>
            </a:r>
            <a:r>
              <a:rPr lang="en-US" dirty="0" err="1"/>
              <a:t>Tafel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Beispie</a:t>
            </a:r>
            <a:r>
              <a:rPr lang="en-US" baseline="0" dirty="0" err="1"/>
              <a:t>l</a:t>
            </a:r>
            <a:r>
              <a:rPr lang="en-US" baseline="0" dirty="0"/>
              <a:t> </a:t>
            </a:r>
            <a:r>
              <a:rPr lang="en-US" baseline="0" dirty="0" err="1"/>
              <a:t>machen</a:t>
            </a:r>
            <a:r>
              <a:rPr lang="en-US" baseline="0" dirty="0"/>
              <a:t> – </a:t>
            </a:r>
            <a:r>
              <a:rPr lang="en-US" baseline="0" dirty="0" err="1"/>
              <a:t>Kreis</a:t>
            </a:r>
            <a:r>
              <a:rPr lang="en-US" baseline="0" dirty="0"/>
              <a:t> </a:t>
            </a:r>
            <a:r>
              <a:rPr lang="en-US" baseline="0" dirty="0" err="1"/>
              <a:t>mit</a:t>
            </a:r>
            <a:r>
              <a:rPr lang="en-US" baseline="0" dirty="0"/>
              <a:t> Plus/Minus </a:t>
            </a:r>
            <a:r>
              <a:rPr lang="en-US" baseline="0" dirty="0" err="1"/>
              <a:t>Instanzen</a:t>
            </a:r>
            <a:r>
              <a:rPr lang="en-US" baseline="0" dirty="0"/>
              <a:t>, </a:t>
            </a:r>
            <a:r>
              <a:rPr lang="en-US" baseline="0" dirty="0" err="1"/>
              <a:t>wie</a:t>
            </a:r>
            <a:r>
              <a:rPr lang="en-US" baseline="0" dirty="0"/>
              <a:t> am </a:t>
            </a:r>
            <a:r>
              <a:rPr lang="en-US" baseline="0" dirty="0" err="1"/>
              <a:t>besten</a:t>
            </a:r>
            <a:r>
              <a:rPr lang="en-US" baseline="0" dirty="0"/>
              <a:t> </a:t>
            </a:r>
            <a:r>
              <a:rPr lang="en-US" baseline="0" dirty="0" err="1"/>
              <a:t>splitten</a:t>
            </a:r>
            <a:r>
              <a:rPr lang="en-US" baseline="0" dirty="0"/>
              <a:t>?</a:t>
            </a:r>
            <a:r>
              <a:rPr lang="en-US" dirty="0"/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information content/surprise: </a:t>
            </a:r>
            <a:r>
              <a:rPr lang="en-US" dirty="0" err="1"/>
              <a:t>wenn</a:t>
            </a:r>
            <a:r>
              <a:rPr lang="en-US" dirty="0"/>
              <a:t> der Container </a:t>
            </a:r>
            <a:r>
              <a:rPr lang="en-US" dirty="0" err="1"/>
              <a:t>unsortiert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(50/50 split) 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ziehen</a:t>
            </a:r>
            <a:r>
              <a:rPr lang="en-US" dirty="0"/>
              <a:t> blind </a:t>
            </a:r>
            <a:r>
              <a:rPr lang="en-US" dirty="0" err="1"/>
              <a:t>ein</a:t>
            </a:r>
            <a:r>
              <a:rPr lang="en-US" dirty="0"/>
              <a:t> Element </a:t>
            </a:r>
            <a:r>
              <a:rPr lang="en-US" dirty="0" err="1"/>
              <a:t>heraus</a:t>
            </a:r>
            <a:r>
              <a:rPr lang="en-US" dirty="0"/>
              <a:t>, </a:t>
            </a:r>
            <a:r>
              <a:rPr lang="en-US" dirty="0" err="1"/>
              <a:t>wissen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vorher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, was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Informationsgehalt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bzw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Überraschung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sind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daher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hoch</a:t>
            </a:r>
            <a:r>
              <a:rPr lang="en-US" dirty="0">
                <a:sym typeface="Wingdings" pitchFamily="2" charset="2"/>
              </a:rPr>
              <a:t>. </a:t>
            </a:r>
            <a:r>
              <a:rPr lang="en-US" dirty="0" err="1">
                <a:sym typeface="Wingdings" pitchFamily="2" charset="2"/>
              </a:rPr>
              <a:t>Wenn</a:t>
            </a:r>
            <a:r>
              <a:rPr lang="en-US" dirty="0">
                <a:sym typeface="Wingdings" pitchFamily="2" charset="2"/>
              </a:rPr>
              <a:t> der Container </a:t>
            </a:r>
            <a:r>
              <a:rPr lang="en-US" dirty="0" err="1">
                <a:sym typeface="Wingdings" pitchFamily="2" charset="2"/>
              </a:rPr>
              <a:t>sortiert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ist</a:t>
            </a:r>
            <a:r>
              <a:rPr lang="en-US" dirty="0">
                <a:sym typeface="Wingdings" pitchFamily="2" charset="2"/>
              </a:rPr>
              <a:t> und </a:t>
            </a:r>
            <a:r>
              <a:rPr lang="en-US" dirty="0" err="1">
                <a:sym typeface="Wingdings" pitchFamily="2" charset="2"/>
              </a:rPr>
              <a:t>nur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eine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Klasse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enthält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wissen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wir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schon</a:t>
            </a:r>
            <a:r>
              <a:rPr lang="en-US" dirty="0">
                <a:sym typeface="Wingdings" pitchFamily="2" charset="2"/>
              </a:rPr>
              <a:t> was </a:t>
            </a:r>
            <a:r>
              <a:rPr lang="en-US" dirty="0" err="1">
                <a:sym typeface="Wingdings" pitchFamily="2" charset="2"/>
              </a:rPr>
              <a:t>wir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bekommen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werden</a:t>
            </a:r>
            <a:r>
              <a:rPr lang="en-US" dirty="0">
                <a:sym typeface="Wingdings" pitchFamily="2" charset="2"/>
              </a:rPr>
              <a:t>: information/surprise </a:t>
            </a:r>
            <a:r>
              <a:rPr lang="en-US" dirty="0" err="1">
                <a:sym typeface="Wingdings" pitchFamily="2" charset="2"/>
              </a:rPr>
              <a:t>sind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daher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niedrig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Hier</a:t>
            </a:r>
            <a:r>
              <a:rPr lang="en-US" dirty="0"/>
              <a:t> muss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auf die </a:t>
            </a:r>
            <a:r>
              <a:rPr lang="en-US" dirty="0" err="1"/>
              <a:t>Folien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31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binärer</a:t>
            </a:r>
            <a:r>
              <a:rPr lang="en-US" dirty="0"/>
              <a:t> log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Begriffe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mal </a:t>
            </a:r>
            <a:r>
              <a:rPr lang="en-US" dirty="0" err="1"/>
              <a:t>aufnehmen</a:t>
            </a:r>
            <a:r>
              <a:rPr lang="en-US" dirty="0"/>
              <a:t>: </a:t>
            </a:r>
            <a:r>
              <a:rPr lang="en-US" dirty="0" err="1"/>
              <a:t>Unordnung</a:t>
            </a:r>
            <a:r>
              <a:rPr lang="en-US" dirty="0"/>
              <a:t>, </a:t>
            </a:r>
            <a:r>
              <a:rPr lang="en-US" dirty="0" err="1"/>
              <a:t>Überraschung</a:t>
            </a:r>
            <a:endParaRPr lang="en-US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</a:t>
            </a:r>
            <a:r>
              <a:rPr lang="en-US" dirty="0" err="1"/>
              <a:t>Vater</a:t>
            </a:r>
            <a:r>
              <a:rPr lang="en-US" dirty="0"/>
              <a:t> </a:t>
            </a:r>
            <a:r>
              <a:rPr lang="en-US" dirty="0" err="1"/>
              <a:t>sagt</a:t>
            </a:r>
            <a:r>
              <a:rPr lang="en-US" dirty="0"/>
              <a:t>: </a:t>
            </a:r>
            <a:r>
              <a:rPr lang="en-US" dirty="0" err="1"/>
              <a:t>ich</a:t>
            </a:r>
            <a:r>
              <a:rPr lang="en-US" dirty="0"/>
              <a:t> muss mal </a:t>
            </a:r>
            <a:r>
              <a:rPr lang="en-US" dirty="0" err="1"/>
              <a:t>gerade</a:t>
            </a:r>
            <a:r>
              <a:rPr lang="en-US" dirty="0"/>
              <a:t> was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Keller </a:t>
            </a:r>
            <a:r>
              <a:rPr lang="en-US" dirty="0" err="1"/>
              <a:t>holen</a:t>
            </a:r>
            <a:r>
              <a:rPr lang="en-US" dirty="0"/>
              <a:t>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Ahnung</a:t>
            </a:r>
            <a:r>
              <a:rPr lang="en-US" dirty="0"/>
              <a:t> </a:t>
            </a:r>
            <a:r>
              <a:rPr lang="en-US" dirty="0" err="1"/>
              <a:t>womit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, </a:t>
            </a:r>
            <a:r>
              <a:rPr lang="en-US" dirty="0" err="1"/>
              <a:t>weil</a:t>
            </a:r>
            <a:r>
              <a:rPr lang="en-US" dirty="0"/>
              <a:t> da so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unterschiedliches</a:t>
            </a:r>
            <a:r>
              <a:rPr lang="en-US" dirty="0"/>
              <a:t> </a:t>
            </a:r>
            <a:r>
              <a:rPr lang="en-US" dirty="0" err="1"/>
              <a:t>Zeug</a:t>
            </a:r>
            <a:r>
              <a:rPr lang="en-US" dirty="0"/>
              <a:t> </a:t>
            </a:r>
            <a:r>
              <a:rPr lang="en-US" dirty="0" err="1"/>
              <a:t>liegt</a:t>
            </a:r>
            <a:r>
              <a:rPr lang="en-US" dirty="0"/>
              <a:t>.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der </a:t>
            </a:r>
            <a:r>
              <a:rPr lang="en-US" dirty="0" err="1"/>
              <a:t>Besteckschublade</a:t>
            </a:r>
            <a:r>
              <a:rPr lang="en-US" dirty="0"/>
              <a:t> holt,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</a:t>
            </a:r>
            <a:r>
              <a:rPr lang="en-US" dirty="0" err="1"/>
              <a:t>Überraschung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groß</a:t>
            </a:r>
            <a:r>
              <a:rPr lang="en-US" dirty="0"/>
              <a:t>, </a:t>
            </a:r>
            <a:r>
              <a:rPr lang="en-US" dirty="0" err="1"/>
              <a:t>weil</a:t>
            </a:r>
            <a:r>
              <a:rPr lang="en-US" dirty="0"/>
              <a:t> da </a:t>
            </a:r>
            <a:r>
              <a:rPr lang="en-US" dirty="0" err="1"/>
              <a:t>nur</a:t>
            </a:r>
            <a:r>
              <a:rPr lang="en-US" dirty="0"/>
              <a:t> Messer, </a:t>
            </a:r>
            <a:r>
              <a:rPr lang="en-US" dirty="0" err="1"/>
              <a:t>Gabeln</a:t>
            </a:r>
            <a:r>
              <a:rPr lang="en-US" dirty="0"/>
              <a:t> und </a:t>
            </a:r>
            <a:r>
              <a:rPr lang="en-US" dirty="0" err="1"/>
              <a:t>Löffel</a:t>
            </a:r>
            <a:r>
              <a:rPr lang="en-US" dirty="0"/>
              <a:t> </a:t>
            </a:r>
            <a:r>
              <a:rPr lang="en-US" dirty="0" err="1"/>
              <a:t>drin</a:t>
            </a:r>
            <a:r>
              <a:rPr lang="en-US" dirty="0"/>
              <a:t> </a:t>
            </a:r>
            <a:r>
              <a:rPr lang="en-US" dirty="0" err="1"/>
              <a:t>liegen</a:t>
            </a:r>
            <a:r>
              <a:rPr lang="en-US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17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binärer</a:t>
            </a:r>
            <a:r>
              <a:rPr lang="en-US" dirty="0"/>
              <a:t> log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04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binärer</a:t>
            </a:r>
            <a:r>
              <a:rPr lang="en-US" dirty="0"/>
              <a:t> log</a:t>
            </a: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große</a:t>
            </a:r>
            <a:r>
              <a:rPr lang="en-US" dirty="0"/>
              <a:t> Klassen: 20 </a:t>
            </a:r>
            <a:r>
              <a:rPr lang="en-US" dirty="0" err="1"/>
              <a:t>Männer</a:t>
            </a:r>
            <a:r>
              <a:rPr lang="en-US" dirty="0"/>
              <a:t>, 20 Frauen </a:t>
            </a:r>
            <a:r>
              <a:rPr lang="en-US" dirty="0">
                <a:sym typeface="Wingdings" pitchFamily="2" charset="2"/>
              </a:rPr>
              <a:t> das </a:t>
            </a:r>
            <a:r>
              <a:rPr lang="en-US" dirty="0" err="1">
                <a:sym typeface="Wingdings" pitchFamily="2" charset="2"/>
              </a:rPr>
              <a:t>ist</a:t>
            </a:r>
            <a:r>
              <a:rPr lang="en-US" dirty="0">
                <a:sym typeface="Wingdings" pitchFamily="2" charset="2"/>
              </a:rPr>
              <a:t> der </a:t>
            </a:r>
            <a:r>
              <a:rPr lang="en-US" dirty="0" err="1">
                <a:sym typeface="Wingdings" pitchFamily="2" charset="2"/>
              </a:rPr>
              <a:t>Sonderfall</a:t>
            </a:r>
            <a:r>
              <a:rPr lang="en-US" dirty="0">
                <a:sym typeface="Wingdings" pitchFamily="2" charset="2"/>
              </a:rPr>
              <a:t>, in der Regel </a:t>
            </a:r>
            <a:r>
              <a:rPr lang="en-US" dirty="0" err="1">
                <a:sym typeface="Wingdings" pitchFamily="2" charset="2"/>
              </a:rPr>
              <a:t>ungleich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große</a:t>
            </a:r>
            <a:r>
              <a:rPr lang="en-US" dirty="0">
                <a:sym typeface="Wingdings" pitchFamily="2" charset="2"/>
              </a:rPr>
              <a:t> Klassen (</a:t>
            </a:r>
            <a:r>
              <a:rPr lang="en-US" dirty="0" err="1">
                <a:sym typeface="Wingdings" pitchFamily="2" charset="2"/>
              </a:rPr>
              <a:t>berücksichtigen</a:t>
            </a:r>
            <a:r>
              <a:rPr lang="en-US" dirty="0">
                <a:sym typeface="Wingdings" pitchFamily="2" charset="2"/>
              </a:rPr>
              <a:t>!)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0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binärer</a:t>
            </a:r>
            <a:r>
              <a:rPr lang="en-US" dirty="0"/>
              <a:t> log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24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hier versteht man so nicht, das muss anders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4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Willkommen zur Vorlesung Grundlagen</a:t>
            </a:r>
            <a:r>
              <a:rPr lang="de-DE" baseline="0" dirty="0"/>
              <a:t> der künstlichen Intelligenz, oder auch Wissensrepräsentation.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6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PAUSE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0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64BEF3-4CF7-479A-9D90-04A821D69B24}" type="slidenum">
              <a:rPr lang="ru-RU"/>
              <a:pPr/>
              <a:t>51</a:t>
            </a:fld>
            <a:endParaRPr lang="ru-RU"/>
          </a:p>
        </p:txBody>
      </p:sp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7E7DA11-5DDA-4D60-8BD1-A75BB493761E}" type="slidenum">
              <a:rPr lang="ru-RU" sz="1200"/>
              <a:pPr algn="r"/>
              <a:t>51</a:t>
            </a:fld>
            <a:endParaRPr lang="ru-RU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NIcht</a:t>
            </a:r>
            <a:r>
              <a:rPr lang="de-DE" dirty="0"/>
              <a:t>! Jedes Mal den score berechnen und dann den </a:t>
            </a:r>
            <a:r>
              <a:rPr lang="de-DE" dirty="0" err="1"/>
              <a:t>average</a:t>
            </a:r>
            <a:r>
              <a:rPr lang="de-DE" dirty="0"/>
              <a:t> berichten!</a:t>
            </a:r>
          </a:p>
        </p:txBody>
      </p:sp>
    </p:spTree>
    <p:extLst>
      <p:ext uri="{BB962C8B-B14F-4D97-AF65-F5344CB8AC3E}">
        <p14:creationId xmlns:p14="http://schemas.microsoft.com/office/powerpoint/2010/main" val="2056511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1 </a:t>
            </a:r>
            <a:r>
              <a:rPr lang="en-US" dirty="0" err="1"/>
              <a:t>Dokument</a:t>
            </a:r>
            <a:r>
              <a:rPr lang="en-US" dirty="0"/>
              <a:t> = 1 Fold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1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08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Anderes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9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36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= Sensitivity</a:t>
            </a:r>
          </a:p>
          <a:p>
            <a:r>
              <a:rPr lang="en-US" dirty="0" err="1"/>
              <a:t>Beispiel</a:t>
            </a:r>
            <a:r>
              <a:rPr lang="en-US" dirty="0"/>
              <a:t>: Aids-Test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aseline="0" dirty="0"/>
              <a:t>Ob Präzision oder Recall wichtiger ist, hängt von der Anwendung ab, in der Regel will man was dazwischen - &gt; F1-measure</a:t>
            </a:r>
            <a:endParaRPr lang="de-DE" sz="120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10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.pp steht vermutlich für „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print</a:t>
            </a:r>
            <a:r>
              <a:rPr lang="de-DE" dirty="0"/>
              <a:t>“ (Dokumentation ist nicht sehr ausführlich an der Stelle)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57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Übung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Hause</a:t>
            </a:r>
            <a:r>
              <a:rPr lang="en-US" dirty="0"/>
              <a:t>: </a:t>
            </a:r>
          </a:p>
          <a:p>
            <a:r>
              <a:rPr lang="en-US" dirty="0" err="1"/>
              <a:t>Det</a:t>
            </a:r>
            <a:r>
              <a:rPr lang="en-US" dirty="0"/>
              <a:t> = P  1 R = 1 F = 1</a:t>
            </a:r>
          </a:p>
          <a:p>
            <a:r>
              <a:rPr lang="en-US" dirty="0"/>
              <a:t>N: P =  7/10 R = 7/16 F = 0.54</a:t>
            </a:r>
          </a:p>
          <a:p>
            <a:r>
              <a:rPr lang="en-US" dirty="0"/>
              <a:t>V: P = 5/11 R =  5/7 F = 0.55</a:t>
            </a:r>
          </a:p>
          <a:p>
            <a:r>
              <a:rPr lang="en-US" dirty="0"/>
              <a:t>ADJ: P = 3/7, R = 3/5 F = 0.5</a:t>
            </a:r>
          </a:p>
          <a:p>
            <a:r>
              <a:rPr lang="en-US" dirty="0"/>
              <a:t>Instances = 10 + 7+6+3+1+5+1+2+3 = 38</a:t>
            </a:r>
          </a:p>
          <a:p>
            <a:r>
              <a:rPr lang="en-US" dirty="0"/>
              <a:t>(10/38 * 1 + 16/38 * 0.54 + 7/38 * 0.55+ 5/38 * 0.5) = 0.66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predicted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 [1,1,1,1,1,1,1,1,1,1,2,2,2,2,2,2,2,2,2,2,3,3,3,3,3,3,3,3,3,3,3,4,4,4,4,4,4,4]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actual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[1,1,1,1,1,1,1,1,1,1,2,2,2,2,2,2,2,3,4,4,3,3,3,3,3,2,2,2,2,2,2,4,4,4,3,2,2,2]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f1_score(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actual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predicted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average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='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weighted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')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62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Hört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oft </a:t>
            </a:r>
            <a:r>
              <a:rPr lang="en-US" dirty="0" err="1"/>
              <a:t>besser</a:t>
            </a:r>
            <a:r>
              <a:rPr lang="en-US" dirty="0"/>
              <a:t>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4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confusing class 3 with class 1 worse than confusing class 3 with class 2?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13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510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9F38E-7A37-4BE4-9AA8-77789767C8E1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157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9F38E-7A37-4BE4-9AA8-77789767C8E1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99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B4A0E189-A2C7-4335-9A1D-7F78F5EC757F}" type="slidenum">
              <a:rPr lang="en-US" smtClean="0">
                <a:latin typeface="Times New Roman" pitchFamily="18" charset="0"/>
                <a:ea typeface="msmincho" charset="0"/>
                <a:cs typeface="msmincho" charset="0"/>
              </a:rPr>
              <a:pPr>
                <a:buFont typeface="Times New Roman" pitchFamily="18" charset="0"/>
                <a:buNone/>
              </a:pPr>
              <a:t>10</a:t>
            </a:fld>
            <a:endParaRPr lang="en-US">
              <a:latin typeface="Times New Roman" pitchFamily="18" charset="0"/>
              <a:ea typeface="msmincho" charset="0"/>
              <a:cs typeface="msmincho" charset="0"/>
            </a:endParaRPr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3885887" y="8686723"/>
            <a:ext cx="2972114" cy="457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357" tIns="56225" rIns="91357" bIns="45855" anchor="b"/>
          <a:lstStyle/>
          <a:p>
            <a:pPr algn="r"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fld id="{1E6A5EBE-AE64-4B33-985B-8F1572E00DD1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895929" algn="l"/>
                  <a:tab pos="1791858" algn="l"/>
                  <a:tab pos="2687787" algn="l"/>
                  <a:tab pos="3583716" algn="l"/>
                  <a:tab pos="4479646" algn="l"/>
                  <a:tab pos="5375575" algn="l"/>
                  <a:tab pos="6271504" algn="l"/>
                  <a:tab pos="7167433" algn="l"/>
                  <a:tab pos="8063362" algn="l"/>
                  <a:tab pos="8959291" algn="l"/>
                  <a:tab pos="9855220" algn="l"/>
                </a:tabLst>
              </a:pPr>
              <a:t>10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1684" name="Text Box 2"/>
          <p:cNvSpPr txBox="1">
            <a:spLocks noChangeArrowheads="1"/>
          </p:cNvSpPr>
          <p:nvPr/>
        </p:nvSpPr>
        <p:spPr bwMode="auto">
          <a:xfrm>
            <a:off x="990705" y="684371"/>
            <a:ext cx="2744456" cy="20253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9593" tIns="44796" rIns="89593" bIns="44796" anchor="ctr"/>
          <a:lstStyle/>
          <a:p>
            <a:endParaRPr lang="de-DE"/>
          </a:p>
        </p:txBody>
      </p:sp>
      <p:sp>
        <p:nvSpPr>
          <p:cNvPr id="71685" name="Text Box 3"/>
          <p:cNvSpPr>
            <a:spLocks noGrp="1" noChangeArrowheads="1"/>
          </p:cNvSpPr>
          <p:nvPr>
            <p:ph type="body"/>
          </p:nvPr>
        </p:nvSpPr>
        <p:spPr>
          <a:xfrm>
            <a:off x="686115" y="2975392"/>
            <a:ext cx="5485772" cy="5484237"/>
          </a:xfrm>
          <a:noFill/>
          <a:ln/>
        </p:spPr>
        <p:txBody>
          <a:bodyPr lIns="91357" tIns="45855" rIns="91357" bIns="45855"/>
          <a:lstStyle/>
          <a:p>
            <a:pPr eaLnBrk="1" hangingPunct="1">
              <a:lnSpc>
                <a:spcPct val="101000"/>
              </a:lnSpc>
              <a:spcBef>
                <a:spcPts val="441"/>
              </a:spcBef>
              <a:tabLst>
                <a:tab pos="0" algn="l"/>
                <a:tab pos="895929" algn="l"/>
                <a:tab pos="1791858" algn="l"/>
                <a:tab pos="2687787" algn="l"/>
                <a:tab pos="3583716" algn="l"/>
                <a:tab pos="4479646" algn="l"/>
                <a:tab pos="5375575" algn="l"/>
                <a:tab pos="6271504" algn="l"/>
                <a:tab pos="7167433" algn="l"/>
                <a:tab pos="8063362" algn="l"/>
                <a:tab pos="8959291" algn="l"/>
                <a:tab pos="9855220" algn="l"/>
              </a:tabLst>
            </a:pPr>
            <a:endParaRPr lang="de-DE" dirty="0">
              <a:latin typeface="Bitstream Charter" charset="0"/>
              <a:ea typeface="msmincho" charset="0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88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9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Dieses </a:t>
            </a:r>
            <a:r>
              <a:rPr lang="en-US" dirty="0" err="1"/>
              <a:t>Weltmodel</a:t>
            </a:r>
            <a:r>
              <a:rPr lang="en-US" dirty="0"/>
              <a:t> </a:t>
            </a:r>
            <a:r>
              <a:rPr lang="en-US" dirty="0" err="1"/>
              <a:t>erklärt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Phänomene</a:t>
            </a:r>
            <a:r>
              <a:rPr lang="en-US" dirty="0"/>
              <a:t>: good enough? </a:t>
            </a:r>
            <a:r>
              <a:rPr lang="en-US" dirty="0" err="1"/>
              <a:t>Kommt</a:t>
            </a:r>
            <a:r>
              <a:rPr lang="en-US" dirty="0"/>
              <a:t> auf den Task an.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von Europa </a:t>
            </a:r>
            <a:r>
              <a:rPr lang="en-US" dirty="0" err="1"/>
              <a:t>möglichst</a:t>
            </a:r>
            <a:r>
              <a:rPr lang="en-US" dirty="0"/>
              <a:t> schnell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reisen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und in Amerika </a:t>
            </a:r>
            <a:r>
              <a:rPr lang="en-US" dirty="0" err="1"/>
              <a:t>ankommen</a:t>
            </a:r>
            <a:r>
              <a:rPr lang="en-US" dirty="0"/>
              <a:t> (Columbus), </a:t>
            </a:r>
            <a:r>
              <a:rPr lang="en-US" dirty="0" err="1"/>
              <a:t>brauchen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Modell, das </a:t>
            </a:r>
            <a:r>
              <a:rPr lang="en-US" dirty="0" err="1"/>
              <a:t>uns</a:t>
            </a:r>
            <a:r>
              <a:rPr lang="en-US" dirty="0"/>
              <a:t> das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erklärt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Ja, </a:t>
            </a:r>
            <a:r>
              <a:rPr lang="en-US" dirty="0" err="1"/>
              <a:t>aber</a:t>
            </a:r>
            <a:r>
              <a:rPr lang="en-US" dirty="0"/>
              <a:t> was </a:t>
            </a:r>
            <a:r>
              <a:rPr lang="en-US" dirty="0" err="1"/>
              <a:t>sagt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das?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6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1" descr="schmuckgrafik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187960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2789238"/>
            <a:ext cx="6734175" cy="94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0" i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pic>
        <p:nvPicPr>
          <p:cNvPr id="9" name="Grafik 11" descr="schmuckgrafik1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46088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 marL="627063" indent="-276225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3"/>
            <a:ext cx="4243388" cy="47894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7154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|  Computer Science Department |  Ubiquitous Knowledge Processing Lab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34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0B64614-94AA-C540-B1F6-F3F9EE4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499225" cy="838200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4095642-9654-0A43-8B16-3FDDD9B4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itchFamily="34" charset="0"/>
              <a:buChar char="◊"/>
              <a:defRPr sz="2200"/>
            </a:lvl1pPr>
            <a:lvl2pPr marL="446088" indent="-265113">
              <a:buClr>
                <a:schemeClr val="accent6"/>
              </a:buClr>
              <a:buFont typeface="Arial" pitchFamily="34" charset="0"/>
              <a:buChar char="◊"/>
              <a:defRPr sz="2000"/>
            </a:lvl2pPr>
            <a:lvl3pPr marL="627063" indent="-276225">
              <a:buClr>
                <a:schemeClr val="accent6"/>
              </a:buClr>
              <a:buFont typeface="Arial" pitchFamily="34" charset="0"/>
              <a:buChar char="◊"/>
              <a:defRPr sz="2000"/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08774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499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339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platzhalter 11"/>
          <p:cNvSpPr txBox="1">
            <a:spLocks/>
          </p:cNvSpPr>
          <p:nvPr/>
        </p:nvSpPr>
        <p:spPr>
          <a:xfrm>
            <a:off x="8286775" y="6500834"/>
            <a:ext cx="500037" cy="285750"/>
          </a:xfrm>
          <a:prstGeom prst="rect">
            <a:avLst/>
          </a:prstGeom>
        </p:spPr>
        <p:txBody>
          <a:bodyPr/>
          <a:lstStyle>
            <a:lvl1pPr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fld id="{B9C6E71A-992C-4F05-B762-B7E31BE71CB9}" type="slidenum">
              <a:rPr kumimoji="0" lang="de-DE" sz="11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179388" marR="0" lvl="0" indent="-1793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Jaa5pJaVRY?feature=oembed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0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not easy</a:t>
            </a:r>
          </a:p>
        </p:txBody>
      </p:sp>
      <p:pic>
        <p:nvPicPr>
          <p:cNvPr id="4" name="Robots Falling Down at DARPA Robotics Challeng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619672" y="1772816"/>
            <a:ext cx="5379598" cy="4034698"/>
          </a:xfrm>
        </p:spPr>
      </p:pic>
    </p:spTree>
    <p:extLst>
      <p:ext uri="{BB962C8B-B14F-4D97-AF65-F5344CB8AC3E}">
        <p14:creationId xmlns:p14="http://schemas.microsoft.com/office/powerpoint/2010/main" val="34106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667000"/>
            <a:ext cx="6237288" cy="5334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Machine learning: Overview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35112" y="3505200"/>
            <a:ext cx="6218238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Supervised learning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28800" y="4191000"/>
            <a:ext cx="5924550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828800" y="4953000"/>
            <a:ext cx="5924550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690107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76064" y="2276872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veat" pitchFamily="2" charset="0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Overview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88889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3FE83-38E9-2F4F-BF2E-E1015535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5AA1DD-058B-824C-9A9D-820C33B9F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Goal of training: build a model of the problem space</a:t>
            </a:r>
          </a:p>
          <a:p>
            <a:r>
              <a:rPr lang="en-US" dirty="0">
                <a:sym typeface="Wingdings" pitchFamily="2" charset="2"/>
              </a:rPr>
              <a:t>How good is the model?</a:t>
            </a:r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FE30EB-5716-8B49-A6E0-319C683C4A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040" y="2502239"/>
            <a:ext cx="2580088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3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6F114-8CA1-614B-B00B-889E3162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Sample Problem: Spam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EEF0EE-18DF-FB44-A06F-56638B73C7BE}"/>
              </a:ext>
            </a:extLst>
          </p:cNvPr>
          <p:cNvSpPr/>
          <p:nvPr/>
        </p:nvSpPr>
        <p:spPr>
          <a:xfrm>
            <a:off x="250825" y="1771967"/>
            <a:ext cx="4321175" cy="1477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Hello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, </a:t>
            </a:r>
            <a:b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</a:b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Do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you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want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free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printr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cartriges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?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Why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pay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more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when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you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can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get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them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ABSOLUTELY FREE! Just...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793D30-8CAB-0642-988B-F45F57602649}"/>
              </a:ext>
            </a:extLst>
          </p:cNvPr>
          <p:cNvSpPr/>
          <p:nvPr/>
        </p:nvSpPr>
        <p:spPr>
          <a:xfrm>
            <a:off x="3707904" y="3971110"/>
            <a:ext cx="1584176" cy="1296144"/>
          </a:xfrm>
          <a:prstGeom prst="ellipse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Spam </a:t>
            </a:r>
            <a:r>
              <a:rPr lang="de-DE" dirty="0" err="1">
                <a:solidFill>
                  <a:schemeClr val="tx1"/>
                </a:solidFill>
              </a:rPr>
              <a:t>or</a:t>
            </a:r>
            <a:r>
              <a:rPr lang="de-DE" dirty="0">
                <a:solidFill>
                  <a:schemeClr val="tx1"/>
                </a:solidFill>
              </a:rPr>
              <a:t> not?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BCCBD1D-8731-DB48-ADF9-67F52D491218}"/>
              </a:ext>
            </a:extLst>
          </p:cNvPr>
          <p:cNvSpPr/>
          <p:nvPr/>
        </p:nvSpPr>
        <p:spPr>
          <a:xfrm>
            <a:off x="4716016" y="1771967"/>
            <a:ext cx="4177159" cy="17543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Hi Anna, </a:t>
            </a:r>
          </a:p>
          <a:p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how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is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it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going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in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with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the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new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apartment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? I just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wanted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to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invite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you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and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John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for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my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birthday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party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next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 </a:t>
            </a:r>
            <a:r>
              <a:rPr lang="de-DE" dirty="0" err="1">
                <a:latin typeface="Miriam Fixed" panose="020F0502020204030204" pitchFamily="34" charset="0"/>
                <a:cs typeface="Miriam Fixed" panose="020F0502020204030204" pitchFamily="34" charset="0"/>
              </a:rPr>
              <a:t>weekend</a:t>
            </a:r>
            <a:r>
              <a:rPr lang="de-DE" dirty="0">
                <a:latin typeface="Miriam Fixed" panose="020F0502020204030204" pitchFamily="34" charset="0"/>
                <a:cs typeface="Miriam Fixed" panose="020F0502020204030204" pitchFamily="34" charset="0"/>
              </a:rPr>
              <a:t>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28257ED-7078-3B47-8502-9E6A8C1D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49295"/>
            <a:ext cx="1252364" cy="12523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B8ED55-794F-BE4F-8879-69BDF04DA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645024"/>
            <a:ext cx="1368847" cy="13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4867E-EA60-564B-BAE6-F4AA5A25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01C89A-C930-7A49-AFBA-121D786F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Our </a:t>
            </a:r>
            <a:r>
              <a:rPr lang="en-US" sz="2000" b="1" dirty="0"/>
              <a:t>data</a:t>
            </a:r>
            <a:r>
              <a:rPr lang="en-US" sz="2000" dirty="0"/>
              <a:t> should be as close as possible to the “real” data, i.e. the data we want to use the classifier for.</a:t>
            </a:r>
          </a:p>
          <a:p>
            <a:pPr lvl="1"/>
            <a:r>
              <a:rPr lang="en-US" sz="1800" dirty="0"/>
              <a:t>has to contain instances of all classes </a:t>
            </a:r>
            <a:br>
              <a:rPr lang="en-US" sz="1800" dirty="0"/>
            </a:br>
            <a:r>
              <a:rPr lang="en-US" sz="1800" i="1" dirty="0"/>
              <a:t>(in our example: we need both spam and normal email)</a:t>
            </a:r>
          </a:p>
          <a:p>
            <a:pPr lvl="1"/>
            <a:r>
              <a:rPr lang="en-US" sz="1800" dirty="0"/>
              <a:t>find existing dataset (often not a perfect fit)</a:t>
            </a:r>
          </a:p>
          <a:p>
            <a:pPr lvl="1"/>
            <a:r>
              <a:rPr lang="en-US" sz="1800" dirty="0"/>
              <a:t>collect own data (very time-consuming)</a:t>
            </a:r>
          </a:p>
          <a:p>
            <a:pPr lvl="1"/>
            <a:r>
              <a:rPr lang="en-US" sz="1800" dirty="0"/>
              <a:t>you might have to adjust your problem definition to get representative data</a:t>
            </a:r>
          </a:p>
          <a:p>
            <a:pPr marL="180975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The instances have a known </a:t>
            </a:r>
            <a:r>
              <a:rPr lang="en-US" sz="2000" b="1" dirty="0"/>
              <a:t>outcome (gold label, class). </a:t>
            </a:r>
          </a:p>
          <a:p>
            <a:pPr lvl="1"/>
            <a:r>
              <a:rPr lang="en-US" sz="1800" dirty="0"/>
              <a:t>often manually annotated </a:t>
            </a:r>
            <a:r>
              <a:rPr lang="en-US" sz="1800" i="1" dirty="0"/>
              <a:t>(Is this email spam or not?)</a:t>
            </a:r>
          </a:p>
          <a:p>
            <a:pPr lvl="1"/>
            <a:r>
              <a:rPr lang="en-US" sz="1800" dirty="0"/>
              <a:t>We need a lot of them to be able to learn something.</a:t>
            </a:r>
            <a:br>
              <a:rPr lang="en-US" sz="1800" dirty="0"/>
            </a:br>
            <a:r>
              <a:rPr lang="en-US" sz="1800" dirty="0"/>
              <a:t>The more the better. </a:t>
            </a:r>
          </a:p>
          <a:p>
            <a:pPr lvl="1"/>
            <a:r>
              <a:rPr lang="en-US" sz="1800" dirty="0"/>
              <a:t>How much exactly depends on the problem.</a:t>
            </a:r>
            <a:endParaRPr lang="en-US" sz="2000" dirty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38D1F4B-D614-2A48-9C34-26AEDE62DAF3}"/>
              </a:ext>
            </a:extLst>
          </p:cNvPr>
          <p:cNvCxnSpPr>
            <a:cxnSpLocks/>
          </p:cNvCxnSpPr>
          <p:nvPr/>
        </p:nvCxnSpPr>
        <p:spPr>
          <a:xfrm>
            <a:off x="6660232" y="6093296"/>
            <a:ext cx="17033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F85E4B-93D9-EA43-83EF-C3B23344CD11}"/>
              </a:ext>
            </a:extLst>
          </p:cNvPr>
          <p:cNvCxnSpPr>
            <a:cxnSpLocks/>
          </p:cNvCxnSpPr>
          <p:nvPr/>
        </p:nvCxnSpPr>
        <p:spPr>
          <a:xfrm flipV="1">
            <a:off x="6660232" y="5085184"/>
            <a:ext cx="0" cy="1008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gen 14">
            <a:extLst>
              <a:ext uri="{FF2B5EF4-FFF2-40B4-BE49-F238E27FC236}">
                <a16:creationId xmlns:a16="http://schemas.microsoft.com/office/drawing/2014/main" id="{AC2B80A7-519B-F74C-BE5C-1F13A48F3AB2}"/>
              </a:ext>
            </a:extLst>
          </p:cNvPr>
          <p:cNvSpPr/>
          <p:nvPr/>
        </p:nvSpPr>
        <p:spPr>
          <a:xfrm rot="16792072">
            <a:off x="7560590" y="4642411"/>
            <a:ext cx="1612001" cy="3037379"/>
          </a:xfrm>
          <a:prstGeom prst="arc">
            <a:avLst>
              <a:gd name="adj1" fmla="val 16335598"/>
              <a:gd name="adj2" fmla="val 1917740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1C8C5DB-50DA-114F-B65F-C7DF4268282A}"/>
              </a:ext>
            </a:extLst>
          </p:cNvPr>
          <p:cNvSpPr txBox="1"/>
          <p:nvPr/>
        </p:nvSpPr>
        <p:spPr>
          <a:xfrm>
            <a:off x="6858000" y="6161100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# </a:t>
            </a:r>
            <a:r>
              <a:rPr lang="de-DE" sz="1200" dirty="0" err="1"/>
              <a:t>training</a:t>
            </a:r>
            <a:r>
              <a:rPr lang="de-DE" sz="1200" dirty="0"/>
              <a:t> </a:t>
            </a:r>
            <a:r>
              <a:rPr lang="de-DE" sz="1200" dirty="0" err="1"/>
              <a:t>instances</a:t>
            </a:r>
            <a:endParaRPr lang="de-DE" sz="12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700FCBF-F543-8948-B9C4-49D7A0C738E9}"/>
              </a:ext>
            </a:extLst>
          </p:cNvPr>
          <p:cNvSpPr txBox="1"/>
          <p:nvPr/>
        </p:nvSpPr>
        <p:spPr>
          <a:xfrm rot="16200000">
            <a:off x="5962989" y="5490996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performance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7332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06C8D0-FF4E-AA42-B07F-902985A7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F43585-0202-2247-A297-A44D5759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Classifier learns to associate knowledge about an instance </a:t>
            </a:r>
            <a:r>
              <a:rPr lang="en-US" i="1" dirty="0"/>
              <a:t>(e.g. email)</a:t>
            </a:r>
            <a:r>
              <a:rPr lang="en-US" dirty="0"/>
              <a:t> with a label </a:t>
            </a:r>
            <a:r>
              <a:rPr lang="en-US" i="1" dirty="0"/>
              <a:t>(e.g. spam) </a:t>
            </a:r>
            <a:br>
              <a:rPr lang="en-US" i="1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supervised learning</a:t>
            </a:r>
            <a:br>
              <a:rPr lang="en-US" b="1" dirty="0">
                <a:solidFill>
                  <a:schemeClr val="accent6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(</a:t>
            </a:r>
            <a:r>
              <a:rPr lang="en-US" dirty="0">
                <a:sym typeface="Wingdings" pitchFamily="2" charset="2"/>
              </a:rPr>
              <a:t>There is also the case of unsupervised learning, where we have lots of data but without labels.)</a:t>
            </a:r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sym typeface="Wingdings" pitchFamily="2" charset="2"/>
            </a:endParaRP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sym typeface="Wingdings" pitchFamily="2" charset="2"/>
            </a:endParaRPr>
          </a:p>
          <a:p>
            <a:r>
              <a:rPr lang="en-US" dirty="0">
                <a:ea typeface="Cambria Math" panose="02040503050406030204" pitchFamily="18" charset="0"/>
              </a:rPr>
              <a:t>Determine the best label for an instance:</a:t>
            </a:r>
            <a:br>
              <a:rPr lang="en-US" dirty="0">
                <a:ea typeface="Cambria Math" panose="02040503050406030204" pitchFamily="18" charset="0"/>
              </a:rPr>
            </a:br>
            <a:r>
              <a:rPr lang="en-US" dirty="0">
                <a:ea typeface="Cambria Math" panose="02040503050406030204" pitchFamily="18" charset="0"/>
              </a:rPr>
              <a:t> select a label, so that </a:t>
            </a:r>
            <a:r>
              <a:rPr lang="en-US" b="1" dirty="0">
                <a:solidFill>
                  <a:schemeClr val="accent6"/>
                </a:solidFill>
                <a:ea typeface="Cambria Math" panose="02040503050406030204" pitchFamily="18" charset="0"/>
              </a:rPr>
              <a:t>P(</a:t>
            </a:r>
            <a:r>
              <a:rPr lang="en-US" b="1" dirty="0" err="1">
                <a:solidFill>
                  <a:schemeClr val="accent6"/>
                </a:solidFill>
                <a:ea typeface="Cambria Math" panose="02040503050406030204" pitchFamily="18" charset="0"/>
              </a:rPr>
              <a:t>label|instance</a:t>
            </a:r>
            <a:r>
              <a:rPr lang="en-US" dirty="0">
                <a:ea typeface="Cambria Math" panose="02040503050406030204" pitchFamily="18" charset="0"/>
              </a:rPr>
              <a:t>) is maximal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/>
              <a:t>Instances need a computationally readable representation of the known facts of that instance 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 features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2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0FF8F-4C38-E747-91CA-0B957403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my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F0495C-4996-764E-8DA2-5C48DDBB1B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Test the classifier with new data.</a:t>
                </a:r>
              </a:p>
              <a:p>
                <a:pPr lvl="1"/>
                <a:r>
                  <a:rPr lang="en-US" sz="2200" dirty="0"/>
                  <a:t>Provide an instance with its features, but without the label.</a:t>
                </a:r>
              </a:p>
              <a:p>
                <a:pPr lvl="1"/>
                <a:r>
                  <a:rPr lang="en-US" sz="2200" i="1" dirty="0">
                    <a:solidFill>
                      <a:schemeClr val="accent6"/>
                    </a:solidFill>
                  </a:rPr>
                  <a:t>Dear classifier, what do you do now?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Classifier applies its model on features and returns an outcome.</a:t>
                </a:r>
              </a:p>
              <a:p>
                <a:pPr lvl="1"/>
                <a:endParaRPr lang="en-US" sz="2200" dirty="0"/>
              </a:p>
              <a:p>
                <a:pPr marL="0" indent="0">
                  <a:buNone/>
                </a:pPr>
                <a:r>
                  <a:rPr lang="en-US" dirty="0"/>
                  <a:t>Evaluate: How did the classifier perform?</a:t>
                </a:r>
              </a:p>
              <a:p>
                <a:pPr lvl="1"/>
                <a:r>
                  <a:rPr lang="en-US" sz="2200" dirty="0"/>
                  <a:t>Compare outcome to the desired outcome.</a:t>
                </a:r>
              </a:p>
              <a:p>
                <a:pPr lvl="1"/>
                <a:r>
                  <a:rPr lang="en-US" sz="2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𝐜𝐨𝐫𝐫𝐞𝐜𝐭𝐥𝐲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𝐜𝐥𝐚𝐬𝐬𝐢𝐟𝐢𝐞𝐝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num>
                      <m:den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𝐚𝐥𝐥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den>
                    </m:f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Performance not great? Improve!</a:t>
                </a:r>
              </a:p>
              <a:p>
                <a:pPr lvl="1"/>
                <a:r>
                  <a:rPr lang="en-US" dirty="0"/>
                  <a:t>Change features</a:t>
                </a:r>
              </a:p>
              <a:p>
                <a:pPr lvl="1"/>
                <a:r>
                  <a:rPr lang="en-US" dirty="0"/>
                  <a:t>Change classifier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F0495C-4996-764E-8DA2-5C48DDBB1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1" t="-1370" b="-1739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98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bgerundetes Rechteck 189">
            <a:extLst>
              <a:ext uri="{FF2B5EF4-FFF2-40B4-BE49-F238E27FC236}">
                <a16:creationId xmlns:a16="http://schemas.microsoft.com/office/drawing/2014/main" id="{124970A8-B597-724B-9B80-3893ED703851}"/>
              </a:ext>
            </a:extLst>
          </p:cNvPr>
          <p:cNvSpPr/>
          <p:nvPr/>
        </p:nvSpPr>
        <p:spPr>
          <a:xfrm>
            <a:off x="1257034" y="1568520"/>
            <a:ext cx="7639384" cy="890514"/>
          </a:xfrm>
          <a:prstGeom prst="roundRect">
            <a:avLst>
              <a:gd name="adj" fmla="val 860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173301-7426-0140-BEF6-E4132A66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Machine</a:t>
            </a:r>
            <a:r>
              <a:rPr lang="de-DE" dirty="0"/>
              <a:t> Learning Cycle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27F9174-B205-1B40-AD1A-3EDD7E33C0FE}"/>
              </a:ext>
            </a:extLst>
          </p:cNvPr>
          <p:cNvSpPr/>
          <p:nvPr/>
        </p:nvSpPr>
        <p:spPr>
          <a:xfrm>
            <a:off x="165868" y="1568520"/>
            <a:ext cx="792088" cy="871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Gefaltete Ecke 5">
            <a:extLst>
              <a:ext uri="{FF2B5EF4-FFF2-40B4-BE49-F238E27FC236}">
                <a16:creationId xmlns:a16="http://schemas.microsoft.com/office/drawing/2014/main" id="{9157B1C1-7B68-734B-9F5A-E7347A76F356}"/>
              </a:ext>
            </a:extLst>
          </p:cNvPr>
          <p:cNvSpPr/>
          <p:nvPr/>
        </p:nvSpPr>
        <p:spPr>
          <a:xfrm>
            <a:off x="1570201" y="1644842"/>
            <a:ext cx="864096" cy="762689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Train (80%)</a:t>
            </a:r>
          </a:p>
        </p:txBody>
      </p:sp>
      <p:sp>
        <p:nvSpPr>
          <p:cNvPr id="8" name="Gefaltete Ecke 7">
            <a:extLst>
              <a:ext uri="{FF2B5EF4-FFF2-40B4-BE49-F238E27FC236}">
                <a16:creationId xmlns:a16="http://schemas.microsoft.com/office/drawing/2014/main" id="{84107383-F32F-5148-9CA1-9324EFE7A8EE}"/>
              </a:ext>
            </a:extLst>
          </p:cNvPr>
          <p:cNvSpPr/>
          <p:nvPr/>
        </p:nvSpPr>
        <p:spPr>
          <a:xfrm>
            <a:off x="5418118" y="1644842"/>
            <a:ext cx="864096" cy="762689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Dev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(10%)</a:t>
            </a:r>
          </a:p>
        </p:txBody>
      </p:sp>
      <p:sp>
        <p:nvSpPr>
          <p:cNvPr id="9" name="Gefaltete Ecke 8">
            <a:extLst>
              <a:ext uri="{FF2B5EF4-FFF2-40B4-BE49-F238E27FC236}">
                <a16:creationId xmlns:a16="http://schemas.microsoft.com/office/drawing/2014/main" id="{AD4FDC61-163F-7D44-A61A-0CF26EA8C863}"/>
              </a:ext>
            </a:extLst>
          </p:cNvPr>
          <p:cNvSpPr/>
          <p:nvPr/>
        </p:nvSpPr>
        <p:spPr>
          <a:xfrm>
            <a:off x="7863480" y="1653887"/>
            <a:ext cx="864096" cy="762689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(10%)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A225E7-D9C1-B44C-8ECE-0E39E164A82F}"/>
              </a:ext>
            </a:extLst>
          </p:cNvPr>
          <p:cNvSpPr/>
          <p:nvPr/>
        </p:nvSpPr>
        <p:spPr>
          <a:xfrm>
            <a:off x="3273250" y="4657412"/>
            <a:ext cx="1224136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6" name="Gewinkelte Verbindung 15">
            <a:extLst>
              <a:ext uri="{FF2B5EF4-FFF2-40B4-BE49-F238E27FC236}">
                <a16:creationId xmlns:a16="http://schemas.microsoft.com/office/drawing/2014/main" id="{872D63B1-6AF3-7843-A012-D5CE13EC5190}"/>
              </a:ext>
            </a:extLst>
          </p:cNvPr>
          <p:cNvCxnSpPr>
            <a:cxnSpLocks/>
            <a:stCxn id="11" idx="6"/>
            <a:endCxn id="113" idx="2"/>
          </p:cNvCxnSpPr>
          <p:nvPr/>
        </p:nvCxnSpPr>
        <p:spPr>
          <a:xfrm flipV="1">
            <a:off x="4497386" y="3588240"/>
            <a:ext cx="1346208" cy="1717244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EC4505B8-9F51-F241-807C-3B5B450CC8A0}"/>
              </a:ext>
            </a:extLst>
          </p:cNvPr>
          <p:cNvGrpSpPr/>
          <p:nvPr/>
        </p:nvGrpSpPr>
        <p:grpSpPr>
          <a:xfrm>
            <a:off x="1607416" y="3004586"/>
            <a:ext cx="789666" cy="583654"/>
            <a:chOff x="2123726" y="3841180"/>
            <a:chExt cx="789666" cy="583654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452A512C-A617-D24A-AC2A-9FE188807E1A}"/>
                </a:ext>
              </a:extLst>
            </p:cNvPr>
            <p:cNvGrpSpPr/>
            <p:nvPr/>
          </p:nvGrpSpPr>
          <p:grpSpPr>
            <a:xfrm>
              <a:off x="2259682" y="3882697"/>
              <a:ext cx="540000" cy="458182"/>
              <a:chOff x="6444208" y="4005064"/>
              <a:chExt cx="540000" cy="458182"/>
            </a:xfrm>
          </p:grpSpPr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ABD92CE9-5FAD-A141-871A-F41AC34496C4}"/>
                  </a:ext>
                </a:extLst>
              </p:cNvPr>
              <p:cNvGrpSpPr/>
              <p:nvPr/>
            </p:nvGrpSpPr>
            <p:grpSpPr>
              <a:xfrm>
                <a:off x="6444208" y="4005064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75DCBE7A-3657-A84F-85E8-0FCEC5FB60D8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E3D959C7-0D2A-E647-8F0A-762BAD3DF84B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856B0C2C-A821-444F-8FE9-B96C08D4E4B1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60A045C2-B8CB-F348-A0E0-533A0A96915A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98A1B632-5155-A64D-B2A3-8354B2A7F5E5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9E0B3E46-9649-F44D-A969-F449DCF110FB}"/>
                  </a:ext>
                </a:extLst>
              </p:cNvPr>
              <p:cNvGrpSpPr/>
              <p:nvPr/>
            </p:nvGrpSpPr>
            <p:grpSpPr>
              <a:xfrm>
                <a:off x="6444208" y="4180155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A3CB9BB8-EC3A-CB4D-BC99-D0DA2429B271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79D720BE-4D5D-DD4B-9439-DB454BA73ABE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74EBA68A-972B-1B49-BE4B-4922DB9B046B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6D810D5B-8024-2843-BB3A-4EDA4D45050B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CAAD5A84-F99B-334F-90CA-AC84DD7D4EFF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09A6D519-7F57-DA46-B19D-47EFA93BDDA5}"/>
                  </a:ext>
                </a:extLst>
              </p:cNvPr>
              <p:cNvGrpSpPr/>
              <p:nvPr/>
            </p:nvGrpSpPr>
            <p:grpSpPr>
              <a:xfrm>
                <a:off x="6444208" y="4355246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E9A4C7F1-87EC-1F4A-A70C-355CFF05AE13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80A7F66F-4AA5-0E44-97B8-B449A524CC85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118B4E88-5025-0C46-BD78-5B626DF4E71E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8E2E01C-8DF9-C74E-BD6D-E4EEA1857CD4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ABBAD82A-B2E9-8243-BFA7-638F29CE9A9F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D1448626-7AC2-3D4A-9075-523E06BDFBDE}"/>
                </a:ext>
              </a:extLst>
            </p:cNvPr>
            <p:cNvSpPr/>
            <p:nvPr/>
          </p:nvSpPr>
          <p:spPr>
            <a:xfrm>
              <a:off x="2123726" y="3841180"/>
              <a:ext cx="789666" cy="5836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AE54FC8-8652-3A4B-ACE5-DBB393C27698}"/>
              </a:ext>
            </a:extLst>
          </p:cNvPr>
          <p:cNvGrpSpPr/>
          <p:nvPr/>
        </p:nvGrpSpPr>
        <p:grpSpPr>
          <a:xfrm>
            <a:off x="7900694" y="2982368"/>
            <a:ext cx="789666" cy="583654"/>
            <a:chOff x="2123726" y="3841180"/>
            <a:chExt cx="789666" cy="583654"/>
          </a:xfrm>
        </p:grpSpPr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FCF03A4-D755-9B4A-9D0A-1493C45FCEBA}"/>
                </a:ext>
              </a:extLst>
            </p:cNvPr>
            <p:cNvGrpSpPr/>
            <p:nvPr/>
          </p:nvGrpSpPr>
          <p:grpSpPr>
            <a:xfrm>
              <a:off x="2259682" y="3882697"/>
              <a:ext cx="540000" cy="458182"/>
              <a:chOff x="6444208" y="4005064"/>
              <a:chExt cx="540000" cy="458182"/>
            </a:xfrm>
          </p:grpSpPr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35573D9C-E267-9B4F-BBBB-CAC13AB332C9}"/>
                  </a:ext>
                </a:extLst>
              </p:cNvPr>
              <p:cNvGrpSpPr/>
              <p:nvPr/>
            </p:nvGrpSpPr>
            <p:grpSpPr>
              <a:xfrm>
                <a:off x="6444208" y="4005064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01FAE22E-04B7-2C4A-9025-AFBA15AB5589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Rechteck 106">
                  <a:extLst>
                    <a:ext uri="{FF2B5EF4-FFF2-40B4-BE49-F238E27FC236}">
                      <a16:creationId xmlns:a16="http://schemas.microsoft.com/office/drawing/2014/main" id="{0529D996-F2D5-9047-9576-855E62B461A7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Rechteck 107">
                  <a:extLst>
                    <a:ext uri="{FF2B5EF4-FFF2-40B4-BE49-F238E27FC236}">
                      <a16:creationId xmlns:a16="http://schemas.microsoft.com/office/drawing/2014/main" id="{F5BEFB22-81EA-F240-A777-0547F3435FA3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Rechteck 108">
                  <a:extLst>
                    <a:ext uri="{FF2B5EF4-FFF2-40B4-BE49-F238E27FC236}">
                      <a16:creationId xmlns:a16="http://schemas.microsoft.com/office/drawing/2014/main" id="{7ED213AA-D86F-6D47-8FA2-73BA978C68B0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Rechteck 109">
                  <a:extLst>
                    <a:ext uri="{FF2B5EF4-FFF2-40B4-BE49-F238E27FC236}">
                      <a16:creationId xmlns:a16="http://schemas.microsoft.com/office/drawing/2014/main" id="{C067B343-F62A-CF47-B1FC-D37B0E066B01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5596283-9D9E-F045-981D-03CFF1A51589}"/>
                  </a:ext>
                </a:extLst>
              </p:cNvPr>
              <p:cNvGrpSpPr/>
              <p:nvPr/>
            </p:nvGrpSpPr>
            <p:grpSpPr>
              <a:xfrm>
                <a:off x="6444208" y="4180155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E181660B-44EA-714D-A6DA-8989D493D930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Rechteck 101">
                  <a:extLst>
                    <a:ext uri="{FF2B5EF4-FFF2-40B4-BE49-F238E27FC236}">
                      <a16:creationId xmlns:a16="http://schemas.microsoft.com/office/drawing/2014/main" id="{48586F82-EDCA-B44D-B7ED-FDA3E6604E16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Rechteck 102">
                  <a:extLst>
                    <a:ext uri="{FF2B5EF4-FFF2-40B4-BE49-F238E27FC236}">
                      <a16:creationId xmlns:a16="http://schemas.microsoft.com/office/drawing/2014/main" id="{DC7AC553-3AB8-CF4C-8DFF-2B95E7D28AFC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1FDA5671-3307-9B46-9D5A-FB061BF365D4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FE441148-8476-8E4B-BDC3-9C08C32679D2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ADDD8BF2-A2E4-284B-8DD2-E52C341B0E29}"/>
                  </a:ext>
                </a:extLst>
              </p:cNvPr>
              <p:cNvGrpSpPr/>
              <p:nvPr/>
            </p:nvGrpSpPr>
            <p:grpSpPr>
              <a:xfrm>
                <a:off x="6444208" y="4355246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96" name="Rechteck 95">
                  <a:extLst>
                    <a:ext uri="{FF2B5EF4-FFF2-40B4-BE49-F238E27FC236}">
                      <a16:creationId xmlns:a16="http://schemas.microsoft.com/office/drawing/2014/main" id="{521EF7B7-1BBC-8144-ACB0-53A28EF2E1DA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8AF8EA22-AAC8-C843-A877-03DDC35CA202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Rechteck 97">
                  <a:extLst>
                    <a:ext uri="{FF2B5EF4-FFF2-40B4-BE49-F238E27FC236}">
                      <a16:creationId xmlns:a16="http://schemas.microsoft.com/office/drawing/2014/main" id="{8C511989-DA75-7C4B-891C-E5B4A4480DFD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953F0621-7326-FC47-B732-F83C741F662F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Rechteck 99">
                  <a:extLst>
                    <a:ext uri="{FF2B5EF4-FFF2-40B4-BE49-F238E27FC236}">
                      <a16:creationId xmlns:a16="http://schemas.microsoft.com/office/drawing/2014/main" id="{DD933122-FBD5-6B4A-B15E-B714E8010CF7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2D071E4-E49B-8C42-A4CF-049FA7AB9BB9}"/>
                </a:ext>
              </a:extLst>
            </p:cNvPr>
            <p:cNvSpPr/>
            <p:nvPr/>
          </p:nvSpPr>
          <p:spPr>
            <a:xfrm>
              <a:off x="2123726" y="3841180"/>
              <a:ext cx="789666" cy="5836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879D22FC-85EE-9547-B2A7-99B844074C74}"/>
              </a:ext>
            </a:extLst>
          </p:cNvPr>
          <p:cNvGrpSpPr/>
          <p:nvPr/>
        </p:nvGrpSpPr>
        <p:grpSpPr>
          <a:xfrm>
            <a:off x="5448761" y="3004586"/>
            <a:ext cx="789666" cy="583654"/>
            <a:chOff x="2123726" y="3841180"/>
            <a:chExt cx="789666" cy="583654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A6435D59-3DB9-C848-B56C-620695CFFEA0}"/>
                </a:ext>
              </a:extLst>
            </p:cNvPr>
            <p:cNvGrpSpPr/>
            <p:nvPr/>
          </p:nvGrpSpPr>
          <p:grpSpPr>
            <a:xfrm>
              <a:off x="2259682" y="3882697"/>
              <a:ext cx="540000" cy="458182"/>
              <a:chOff x="6444208" y="4005064"/>
              <a:chExt cx="540000" cy="458182"/>
            </a:xfrm>
          </p:grpSpPr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678ACE52-FF94-D847-98D5-59E9078FC6B2}"/>
                  </a:ext>
                </a:extLst>
              </p:cNvPr>
              <p:cNvGrpSpPr/>
              <p:nvPr/>
            </p:nvGrpSpPr>
            <p:grpSpPr>
              <a:xfrm>
                <a:off x="6444208" y="4005064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91331CD2-CFE5-1F4D-90A6-577F29F1D69D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FA4F3BB0-7AEA-4B49-82DC-14BE30EBABDC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DF0879C-E81F-E54A-A53B-5AD69BEF03FE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DDBFC7ED-0FBF-CA4B-A061-1E927F5A4547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Rechteck 130">
                  <a:extLst>
                    <a:ext uri="{FF2B5EF4-FFF2-40B4-BE49-F238E27FC236}">
                      <a16:creationId xmlns:a16="http://schemas.microsoft.com/office/drawing/2014/main" id="{1C4BD9E4-665B-EF47-87C8-A54055EC4AB7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AA877982-11EE-C84B-B1EB-F7C515B8C6F7}"/>
                  </a:ext>
                </a:extLst>
              </p:cNvPr>
              <p:cNvGrpSpPr/>
              <p:nvPr/>
            </p:nvGrpSpPr>
            <p:grpSpPr>
              <a:xfrm>
                <a:off x="6444208" y="4180155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6F48B8D4-D84F-5F4B-88AE-E0158B3B6EDF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Rechteck 122">
                  <a:extLst>
                    <a:ext uri="{FF2B5EF4-FFF2-40B4-BE49-F238E27FC236}">
                      <a16:creationId xmlns:a16="http://schemas.microsoft.com/office/drawing/2014/main" id="{125A102C-D68A-FB41-AFCD-EF4E81D60BB2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B21A0255-0A20-AF48-B769-2C1CB4A45E10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5" name="Rechteck 124">
                  <a:extLst>
                    <a:ext uri="{FF2B5EF4-FFF2-40B4-BE49-F238E27FC236}">
                      <a16:creationId xmlns:a16="http://schemas.microsoft.com/office/drawing/2014/main" id="{B1605B19-40EE-D449-9BAF-9AC7C584712D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8A77FB2D-AA04-DA47-95DF-6916A3B7AA9B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16" name="Gruppieren 115">
                <a:extLst>
                  <a:ext uri="{FF2B5EF4-FFF2-40B4-BE49-F238E27FC236}">
                    <a16:creationId xmlns:a16="http://schemas.microsoft.com/office/drawing/2014/main" id="{09D67829-525F-BB4B-AB62-8F4A1429C02E}"/>
                  </a:ext>
                </a:extLst>
              </p:cNvPr>
              <p:cNvGrpSpPr/>
              <p:nvPr/>
            </p:nvGrpSpPr>
            <p:grpSpPr>
              <a:xfrm>
                <a:off x="6444208" y="4355246"/>
                <a:ext cx="540000" cy="108000"/>
                <a:chOff x="6444208" y="4005064"/>
                <a:chExt cx="540000" cy="108000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9741C143-313E-384D-9F4E-6CE9CECD725F}"/>
                    </a:ext>
                  </a:extLst>
                </p:cNvPr>
                <p:cNvSpPr/>
                <p:nvPr/>
              </p:nvSpPr>
              <p:spPr>
                <a:xfrm>
                  <a:off x="6444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CDC7ECD4-3C64-ED43-93EA-7415CAEA1EA9}"/>
                    </a:ext>
                  </a:extLst>
                </p:cNvPr>
                <p:cNvSpPr/>
                <p:nvPr/>
              </p:nvSpPr>
              <p:spPr>
                <a:xfrm>
                  <a:off x="6552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Rechteck 118">
                  <a:extLst>
                    <a:ext uri="{FF2B5EF4-FFF2-40B4-BE49-F238E27FC236}">
                      <a16:creationId xmlns:a16="http://schemas.microsoft.com/office/drawing/2014/main" id="{188C1688-0000-C342-A367-599CE9365EF7}"/>
                    </a:ext>
                  </a:extLst>
                </p:cNvPr>
                <p:cNvSpPr/>
                <p:nvPr/>
              </p:nvSpPr>
              <p:spPr>
                <a:xfrm>
                  <a:off x="6660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0" name="Rechteck 119">
                  <a:extLst>
                    <a:ext uri="{FF2B5EF4-FFF2-40B4-BE49-F238E27FC236}">
                      <a16:creationId xmlns:a16="http://schemas.microsoft.com/office/drawing/2014/main" id="{C44710A3-A87B-0C48-B319-7E8B299A9F34}"/>
                    </a:ext>
                  </a:extLst>
                </p:cNvPr>
                <p:cNvSpPr/>
                <p:nvPr/>
              </p:nvSpPr>
              <p:spPr>
                <a:xfrm>
                  <a:off x="6768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1" name="Rechteck 120">
                  <a:extLst>
                    <a:ext uri="{FF2B5EF4-FFF2-40B4-BE49-F238E27FC236}">
                      <a16:creationId xmlns:a16="http://schemas.microsoft.com/office/drawing/2014/main" id="{169172CD-9BE6-8A44-8C96-D27AAE5D8EE6}"/>
                    </a:ext>
                  </a:extLst>
                </p:cNvPr>
                <p:cNvSpPr/>
                <p:nvPr/>
              </p:nvSpPr>
              <p:spPr>
                <a:xfrm>
                  <a:off x="6876208" y="4005064"/>
                  <a:ext cx="108000" cy="108000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6C3AA257-2892-CA45-BA4D-D14A17C4A8BF}"/>
                </a:ext>
              </a:extLst>
            </p:cNvPr>
            <p:cNvSpPr/>
            <p:nvPr/>
          </p:nvSpPr>
          <p:spPr>
            <a:xfrm>
              <a:off x="2123726" y="3841180"/>
              <a:ext cx="789666" cy="5836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580CA3A7-D229-674D-B175-EB395854BEF3}"/>
              </a:ext>
            </a:extLst>
          </p:cNvPr>
          <p:cNvCxnSpPr>
            <a:cxnSpLocks/>
            <a:stCxn id="6" idx="2"/>
            <a:endCxn id="84" idx="0"/>
          </p:cNvCxnSpPr>
          <p:nvPr/>
        </p:nvCxnSpPr>
        <p:spPr>
          <a:xfrm>
            <a:off x="2002249" y="2407531"/>
            <a:ext cx="0" cy="597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AEBCD117-0725-964D-BEE4-1AD9AC31B275}"/>
              </a:ext>
            </a:extLst>
          </p:cNvPr>
          <p:cNvCxnSpPr>
            <a:cxnSpLocks/>
            <a:stCxn id="8" idx="2"/>
            <a:endCxn id="113" idx="0"/>
          </p:cNvCxnSpPr>
          <p:nvPr/>
        </p:nvCxnSpPr>
        <p:spPr>
          <a:xfrm flipH="1">
            <a:off x="5843594" y="2407531"/>
            <a:ext cx="6572" cy="5970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7486758F-E2BE-6B45-AFF1-AC91E6546A3F}"/>
              </a:ext>
            </a:extLst>
          </p:cNvPr>
          <p:cNvCxnSpPr>
            <a:cxnSpLocks/>
            <a:stCxn id="9" idx="2"/>
            <a:endCxn id="92" idx="0"/>
          </p:cNvCxnSpPr>
          <p:nvPr/>
        </p:nvCxnSpPr>
        <p:spPr>
          <a:xfrm flipH="1">
            <a:off x="8295527" y="2416576"/>
            <a:ext cx="1" cy="565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689FAD1-42DB-FB4D-A1E8-85BF1F1CFF02}"/>
              </a:ext>
            </a:extLst>
          </p:cNvPr>
          <p:cNvSpPr/>
          <p:nvPr/>
        </p:nvSpPr>
        <p:spPr>
          <a:xfrm>
            <a:off x="1257033" y="2508015"/>
            <a:ext cx="7639384" cy="312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extract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features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2D1CB0F4-B0B0-A946-98C9-DCC86D6B9277}"/>
              </a:ext>
            </a:extLst>
          </p:cNvPr>
          <p:cNvSpPr/>
          <p:nvPr/>
        </p:nvSpPr>
        <p:spPr>
          <a:xfrm>
            <a:off x="1043907" y="4768793"/>
            <a:ext cx="10150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train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6E71F225-1369-B94B-8903-37AFCF61E8C5}"/>
              </a:ext>
            </a:extLst>
          </p:cNvPr>
          <p:cNvSpPr/>
          <p:nvPr/>
        </p:nvSpPr>
        <p:spPr>
          <a:xfrm>
            <a:off x="4886046" y="4898522"/>
            <a:ext cx="10150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9" name="Abgerundetes Rechteck 148">
            <a:extLst>
              <a:ext uri="{FF2B5EF4-FFF2-40B4-BE49-F238E27FC236}">
                <a16:creationId xmlns:a16="http://schemas.microsoft.com/office/drawing/2014/main" id="{7A0DCC54-146D-6E49-9810-952DBBB51C93}"/>
              </a:ext>
            </a:extLst>
          </p:cNvPr>
          <p:cNvSpPr/>
          <p:nvPr/>
        </p:nvSpPr>
        <p:spPr>
          <a:xfrm>
            <a:off x="3645840" y="3116714"/>
            <a:ext cx="1254367" cy="312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evaluation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DE4C65D9-4C14-5D40-B2AC-2045D3802A4B}"/>
              </a:ext>
            </a:extLst>
          </p:cNvPr>
          <p:cNvCxnSpPr>
            <a:cxnSpLocks/>
            <a:stCxn id="113" idx="1"/>
            <a:endCxn id="149" idx="3"/>
          </p:cNvCxnSpPr>
          <p:nvPr/>
        </p:nvCxnSpPr>
        <p:spPr>
          <a:xfrm flipH="1" flipV="1">
            <a:off x="4900207" y="3272909"/>
            <a:ext cx="548554" cy="235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AAED1831-F1CE-3A4D-95AA-E0EB75C6C4B6}"/>
              </a:ext>
            </a:extLst>
          </p:cNvPr>
          <p:cNvCxnSpPr>
            <a:cxnSpLocks/>
          </p:cNvCxnSpPr>
          <p:nvPr/>
        </p:nvCxnSpPr>
        <p:spPr>
          <a:xfrm flipH="1" flipV="1">
            <a:off x="2679662" y="3230246"/>
            <a:ext cx="852468" cy="54415"/>
          </a:xfrm>
          <a:prstGeom prst="straightConnector1">
            <a:avLst/>
          </a:prstGeom>
          <a:ln w="3810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hteck 158">
            <a:extLst>
              <a:ext uri="{FF2B5EF4-FFF2-40B4-BE49-F238E27FC236}">
                <a16:creationId xmlns:a16="http://schemas.microsoft.com/office/drawing/2014/main" id="{E72ACAA7-B6DF-E243-865B-EE72DEF6B76B}"/>
              </a:ext>
            </a:extLst>
          </p:cNvPr>
          <p:cNvSpPr/>
          <p:nvPr/>
        </p:nvSpPr>
        <p:spPr>
          <a:xfrm>
            <a:off x="2562842" y="3349998"/>
            <a:ext cx="10150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tune</a:t>
            </a:r>
          </a:p>
        </p:txBody>
      </p: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0CE2C4F8-FEC8-614A-A213-0F640F25DED2}"/>
              </a:ext>
            </a:extLst>
          </p:cNvPr>
          <p:cNvGrpSpPr/>
          <p:nvPr/>
        </p:nvGrpSpPr>
        <p:grpSpPr>
          <a:xfrm>
            <a:off x="3331903" y="3699466"/>
            <a:ext cx="727330" cy="831461"/>
            <a:chOff x="2910491" y="3771674"/>
            <a:chExt cx="727330" cy="831461"/>
          </a:xfrm>
          <a:solidFill>
            <a:srgbClr val="FF0000"/>
          </a:solidFill>
        </p:grpSpPr>
        <p:sp>
          <p:nvSpPr>
            <p:cNvPr id="163" name="Gebogener Pfeil 162">
              <a:extLst>
                <a:ext uri="{FF2B5EF4-FFF2-40B4-BE49-F238E27FC236}">
                  <a16:creationId xmlns:a16="http://schemas.microsoft.com/office/drawing/2014/main" id="{F6CE78E9-980F-6141-A9DF-A0DB0771507B}"/>
                </a:ext>
              </a:extLst>
            </p:cNvPr>
            <p:cNvSpPr/>
            <p:nvPr/>
          </p:nvSpPr>
          <p:spPr>
            <a:xfrm>
              <a:off x="2910491" y="3771674"/>
              <a:ext cx="720000" cy="720080"/>
            </a:xfrm>
            <a:prstGeom prst="circularArrow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4" name="Gebogener Pfeil 163">
              <a:extLst>
                <a:ext uri="{FF2B5EF4-FFF2-40B4-BE49-F238E27FC236}">
                  <a16:creationId xmlns:a16="http://schemas.microsoft.com/office/drawing/2014/main" id="{8E8A6909-83A0-4741-81B1-436E42FC770F}"/>
                </a:ext>
              </a:extLst>
            </p:cNvPr>
            <p:cNvSpPr/>
            <p:nvPr/>
          </p:nvSpPr>
          <p:spPr>
            <a:xfrm rot="10800000">
              <a:off x="2917821" y="3883055"/>
              <a:ext cx="720000" cy="720080"/>
            </a:xfrm>
            <a:prstGeom prst="circularArrow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cxnSp>
        <p:nvCxnSpPr>
          <p:cNvPr id="167" name="Gewinkelte Verbindung 166">
            <a:extLst>
              <a:ext uri="{FF2B5EF4-FFF2-40B4-BE49-F238E27FC236}">
                <a16:creationId xmlns:a16="http://schemas.microsoft.com/office/drawing/2014/main" id="{2E7E22FD-DC8F-EF4F-AEB0-8F55ACE6ED8E}"/>
              </a:ext>
            </a:extLst>
          </p:cNvPr>
          <p:cNvCxnSpPr>
            <a:cxnSpLocks/>
            <a:stCxn id="84" idx="2"/>
            <a:endCxn id="11" idx="2"/>
          </p:cNvCxnSpPr>
          <p:nvPr/>
        </p:nvCxnSpPr>
        <p:spPr>
          <a:xfrm rot="16200000" flipH="1">
            <a:off x="1779127" y="3811361"/>
            <a:ext cx="1717244" cy="1271001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winkelte Verbindung 171">
            <a:extLst>
              <a:ext uri="{FF2B5EF4-FFF2-40B4-BE49-F238E27FC236}">
                <a16:creationId xmlns:a16="http://schemas.microsoft.com/office/drawing/2014/main" id="{65F6C4FE-E98B-314F-B329-7E29AF4A8B4D}"/>
              </a:ext>
            </a:extLst>
          </p:cNvPr>
          <p:cNvCxnSpPr>
            <a:cxnSpLocks/>
            <a:stCxn id="11" idx="4"/>
            <a:endCxn id="92" idx="1"/>
          </p:cNvCxnSpPr>
          <p:nvPr/>
        </p:nvCxnSpPr>
        <p:spPr>
          <a:xfrm rot="5400000" flipH="1" flipV="1">
            <a:off x="4553325" y="2606188"/>
            <a:ext cx="2679361" cy="4015376"/>
          </a:xfrm>
          <a:prstGeom prst="bentConnector4">
            <a:avLst>
              <a:gd name="adj1" fmla="val -8532"/>
              <a:gd name="adj2" fmla="val 81238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Abgerundetes Rechteck 175">
            <a:extLst>
              <a:ext uri="{FF2B5EF4-FFF2-40B4-BE49-F238E27FC236}">
                <a16:creationId xmlns:a16="http://schemas.microsoft.com/office/drawing/2014/main" id="{3BEC6573-2970-6249-A43A-30D4C08A9C77}"/>
              </a:ext>
            </a:extLst>
          </p:cNvPr>
          <p:cNvSpPr/>
          <p:nvPr/>
        </p:nvSpPr>
        <p:spPr>
          <a:xfrm>
            <a:off x="7551186" y="4148756"/>
            <a:ext cx="1476336" cy="1456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evaluation</a:t>
            </a:r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+ </a:t>
            </a:r>
            <a:r>
              <a:rPr lang="de-DE" dirty="0" err="1">
                <a:solidFill>
                  <a:schemeClr val="tx1"/>
                </a:solidFill>
              </a:rPr>
              <a:t>error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analysis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FC0774FD-9E8E-A441-82B3-B5802C470374}"/>
              </a:ext>
            </a:extLst>
          </p:cNvPr>
          <p:cNvCxnSpPr>
            <a:cxnSpLocks/>
            <a:stCxn id="92" idx="2"/>
            <a:endCxn id="176" idx="0"/>
          </p:cNvCxnSpPr>
          <p:nvPr/>
        </p:nvCxnSpPr>
        <p:spPr>
          <a:xfrm flipH="1">
            <a:off x="8289354" y="3566022"/>
            <a:ext cx="6173" cy="5827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3D58D84D-B808-834C-8C4E-8A63FD943ADA}"/>
              </a:ext>
            </a:extLst>
          </p:cNvPr>
          <p:cNvCxnSpPr>
            <a:cxnSpLocks/>
          </p:cNvCxnSpPr>
          <p:nvPr/>
        </p:nvCxnSpPr>
        <p:spPr>
          <a:xfrm flipH="1">
            <a:off x="2460921" y="3457587"/>
            <a:ext cx="1029563" cy="1311206"/>
          </a:xfrm>
          <a:prstGeom prst="straightConnector1">
            <a:avLst/>
          </a:prstGeom>
          <a:ln w="3810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7A805C8B-3173-4840-A0DA-821DFBAEC739}"/>
              </a:ext>
            </a:extLst>
          </p:cNvPr>
          <p:cNvCxnSpPr>
            <a:cxnSpLocks/>
            <a:stCxn id="5" idx="3"/>
            <a:endCxn id="190" idx="1"/>
          </p:cNvCxnSpPr>
          <p:nvPr/>
        </p:nvCxnSpPr>
        <p:spPr>
          <a:xfrm>
            <a:off x="957956" y="2004305"/>
            <a:ext cx="299078" cy="94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51248336-074C-6E45-ACBA-32397EDAFCCC}"/>
              </a:ext>
            </a:extLst>
          </p:cNvPr>
          <p:cNvCxnSpPr>
            <a:cxnSpLocks/>
          </p:cNvCxnSpPr>
          <p:nvPr/>
        </p:nvCxnSpPr>
        <p:spPr>
          <a:xfrm>
            <a:off x="6523077" y="1484784"/>
            <a:ext cx="0" cy="4896544"/>
          </a:xfrm>
          <a:prstGeom prst="line">
            <a:avLst/>
          </a:prstGeom>
          <a:ln w="3175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hteck 203">
            <a:extLst>
              <a:ext uri="{FF2B5EF4-FFF2-40B4-BE49-F238E27FC236}">
                <a16:creationId xmlns:a16="http://schemas.microsoft.com/office/drawing/2014/main" id="{5F2745E5-48EB-D84A-80F8-5314F5173229}"/>
              </a:ext>
            </a:extLst>
          </p:cNvPr>
          <p:cNvSpPr/>
          <p:nvPr/>
        </p:nvSpPr>
        <p:spPr>
          <a:xfrm>
            <a:off x="5112751" y="5862976"/>
            <a:ext cx="10150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47" grpId="0"/>
      <p:bldP spid="148" grpId="0"/>
      <p:bldP spid="149" grpId="0" animBg="1"/>
      <p:bldP spid="159" grpId="0"/>
      <p:bldP spid="176" grpId="0" animBg="1"/>
      <p:bldP spid="2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6670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Machine learning: Overview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35112" y="3505200"/>
            <a:ext cx="6218238" cy="4572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28800" y="4191000"/>
            <a:ext cx="5924550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828800" y="4953000"/>
            <a:ext cx="5924550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76244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classifier is called </a:t>
            </a:r>
            <a:r>
              <a:rPr lang="en-US" b="1" dirty="0"/>
              <a:t>supervised</a:t>
            </a:r>
            <a:r>
              <a:rPr lang="en-US" dirty="0"/>
              <a:t> if it is built based on training corpora containing the correct label for each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i="1" dirty="0"/>
              <a:t>Supervised classification framework</a:t>
            </a:r>
          </a:p>
        </p:txBody>
      </p:sp>
      <p:pic>
        <p:nvPicPr>
          <p:cNvPr id="5" name="Bild 4" descr="supervised-classifi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590800"/>
            <a:ext cx="694490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3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0F37-242C-4F49-8209-3F52F398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But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...</a:t>
            </a:r>
          </a:p>
        </p:txBody>
      </p:sp>
      <p:pic>
        <p:nvPicPr>
          <p:cNvPr id="5" name="Onlinemedien 4" descr="Boston Dynamics - Evolution Compilation">
            <a:hlinkClick r:id="" action="ppaction://media"/>
            <a:extLst>
              <a:ext uri="{FF2B5EF4-FFF2-40B4-BE49-F238E27FC236}">
                <a16:creationId xmlns:a16="http://schemas.microsoft.com/office/drawing/2014/main" id="{F032AF03-DD98-0E4F-B527-DDD159C3B2D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3568" y="1772816"/>
            <a:ext cx="780929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pic>
        <p:nvPicPr>
          <p:cNvPr id="6" name="Inhaltsplatzhalter 5" descr="classification_Nov_18_2012_Seite_03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113"/>
          <a:stretch/>
        </p:blipFill>
        <p:spPr>
          <a:xfrm>
            <a:off x="508576" y="1592263"/>
            <a:ext cx="8125261" cy="26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466DA8D-BC21-8C40-91B9-83D5E497B0C5}"/>
              </a:ext>
            </a:extLst>
          </p:cNvPr>
          <p:cNvSpPr txBox="1"/>
          <p:nvPr/>
        </p:nvSpPr>
        <p:spPr>
          <a:xfrm>
            <a:off x="4067944" y="1592263"/>
            <a:ext cx="223224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5367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pic>
        <p:nvPicPr>
          <p:cNvPr id="6" name="Inhaltsplatzhalter 5" descr="classification_Nov_18_2012_Seite_03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76" y="1592263"/>
            <a:ext cx="8125261" cy="47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3ED843-7B92-E74E-9756-2C09F7BB5B06}"/>
              </a:ext>
            </a:extLst>
          </p:cNvPr>
          <p:cNvSpPr txBox="1"/>
          <p:nvPr/>
        </p:nvSpPr>
        <p:spPr>
          <a:xfrm>
            <a:off x="4067944" y="1592263"/>
            <a:ext cx="223224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70011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formal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Given: Training examples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with gold labels 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/>
              <a:t>System task: Learn function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f(x) = y </a:t>
            </a:r>
            <a:r>
              <a:rPr lang="en-US" dirty="0"/>
              <a:t>that approximates the data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	{(x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f(x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)), (x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f(x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)), ...., (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f(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))}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 marL="11113" indent="-11113">
              <a:buFontTx/>
              <a:buNone/>
            </a:pPr>
            <a:r>
              <a:rPr lang="en-US" dirty="0"/>
              <a:t>The learned function should be able to predict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y’ </a:t>
            </a:r>
            <a:r>
              <a:rPr lang="en-US" dirty="0"/>
              <a:t>for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x’</a:t>
            </a:r>
            <a:r>
              <a:rPr lang="en-US" dirty="0"/>
              <a:t> which has not been seen in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72442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FADE58-3FAD-AF45-9201-1AFAC4AD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 Income Based on 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44F3D-0B35-8043-B1ED-1D3249E1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20255"/>
            <a:ext cx="8713663" cy="1836737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Age is the only feature we use → linear regression</a:t>
            </a:r>
          </a:p>
          <a:p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f(x) = 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wx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b</a:t>
            </a:r>
          </a:p>
          <a:p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w: </a:t>
            </a:r>
            <a:r>
              <a:rPr lang="en-US" dirty="0">
                <a:ea typeface="Cambria Math" panose="02040503050406030204" pitchFamily="18" charset="0"/>
              </a:rPr>
              <a:t>slope,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b: </a:t>
            </a:r>
            <a:r>
              <a:rPr lang="en-US" dirty="0">
                <a:ea typeface="Cambria Math" panose="02040503050406030204" pitchFamily="18" charset="0"/>
              </a:rPr>
              <a:t>intercept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en-US" dirty="0">
                <a:ea typeface="Cambria Math" panose="02040503050406030204" pitchFamily="18" charset="0"/>
                <a:sym typeface="Wingdings" pitchFamily="2" charset="2"/>
              </a:rPr>
              <a:t> the parameters of the model</a:t>
            </a:r>
            <a:endParaRPr lang="en-US" dirty="0">
              <a:ea typeface="Cambria Math" panose="02040503050406030204" pitchFamily="18" charset="0"/>
            </a:endParaRPr>
          </a:p>
          <a:p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FCA5C3-F23F-2A4F-B240-00B413D2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40" y="2786856"/>
            <a:ext cx="5499100" cy="2946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E0D428-F694-E549-8B71-FD1092E62B47}"/>
              </a:ext>
            </a:extLst>
          </p:cNvPr>
          <p:cNvSpPr txBox="1"/>
          <p:nvPr/>
        </p:nvSpPr>
        <p:spPr>
          <a:xfrm>
            <a:off x="5148064" y="5589240"/>
            <a:ext cx="3600400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/>
                </a:solidFill>
                <a:latin typeface="+mn-lt"/>
              </a:rPr>
              <a:t>Not a very good fit </a:t>
            </a:r>
          </a:p>
          <a:p>
            <a:pPr algn="ctr"/>
            <a:r>
              <a:rPr lang="en-US" sz="2200" b="1" dirty="0">
                <a:solidFill>
                  <a:schemeClr val="accent6"/>
                </a:solidFill>
                <a:latin typeface="+mn-lt"/>
              </a:rPr>
              <a:t>(even for the training data)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417ECC-C66B-6543-A6AF-38EB352599A5}"/>
              </a:ext>
            </a:extLst>
          </p:cNvPr>
          <p:cNvSpPr txBox="1"/>
          <p:nvPr/>
        </p:nvSpPr>
        <p:spPr>
          <a:xfrm>
            <a:off x="6655997" y="3634221"/>
            <a:ext cx="2384735" cy="43088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/>
                </a:solidFill>
                <a:latin typeface="+mn-lt"/>
              </a:rPr>
              <a:t>More features?</a:t>
            </a:r>
          </a:p>
        </p:txBody>
      </p:sp>
    </p:spTree>
    <p:extLst>
      <p:ext uri="{BB962C8B-B14F-4D97-AF65-F5344CB8AC3E}">
        <p14:creationId xmlns:p14="http://schemas.microsoft.com/office/powerpoint/2010/main" val="35579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“Play tennis” Prediction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Attributes / Features</a:t>
            </a:r>
          </a:p>
          <a:p>
            <a:pPr lvl="1"/>
            <a:r>
              <a:rPr lang="en-US" sz="1600" dirty="0"/>
              <a:t>outlook {sunny, overcast, rainy}</a:t>
            </a:r>
          </a:p>
          <a:p>
            <a:pPr lvl="1"/>
            <a:r>
              <a:rPr lang="en-US" sz="1600" dirty="0"/>
              <a:t>temperature {hot, mild, cool}</a:t>
            </a:r>
          </a:p>
          <a:p>
            <a:pPr lvl="1"/>
            <a:r>
              <a:rPr lang="en-US" sz="1600" dirty="0"/>
              <a:t>humidity {high, normal}</a:t>
            </a:r>
          </a:p>
          <a:p>
            <a:pPr lvl="1"/>
            <a:r>
              <a:rPr lang="en-US" sz="1600" dirty="0"/>
              <a:t>windy {true, false}</a:t>
            </a:r>
          </a:p>
          <a:p>
            <a:pPr lvl="1"/>
            <a:r>
              <a:rPr lang="en-US" sz="1600" dirty="0"/>
              <a:t>play </a:t>
            </a:r>
            <a:r>
              <a:rPr lang="en-US" sz="1600"/>
              <a:t>Tennis{P, N}</a:t>
            </a:r>
            <a:endParaRPr lang="en-US" sz="1600" dirty="0"/>
          </a:p>
        </p:txBody>
      </p:sp>
      <p:graphicFrame>
        <p:nvGraphicFramePr>
          <p:cNvPr id="4" name="Objekt 3"/>
          <p:cNvGraphicFramePr>
            <a:graphicFrameLocks/>
          </p:cNvGraphicFramePr>
          <p:nvPr/>
        </p:nvGraphicFramePr>
        <p:xfrm>
          <a:off x="3352800" y="3200400"/>
          <a:ext cx="461645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Worksheet" r:id="rId3" imgW="6555240" imgH="4982760" progId="Excel.Sheet.8">
                  <p:embed/>
                </p:oleObj>
              </mc:Choice>
              <mc:Fallback>
                <p:oleObj name="Worksheet" r:id="rId3" imgW="6555240" imgH="4982760" progId="Excel.Sheet.8">
                  <p:embed/>
                  <p:pic>
                    <p:nvPicPr>
                      <p:cNvPr id="4" name="Objek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00400"/>
                        <a:ext cx="4616450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/>
        </p:nvSpPr>
        <p:spPr>
          <a:xfrm>
            <a:off x="3429000" y="2831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  <a:tabLst>
                <a:tab pos="723900" algn="l"/>
                <a:tab pos="1790700" algn="l"/>
                <a:tab pos="2686050" algn="l"/>
                <a:tab pos="3505200" algn="l"/>
              </a:tabLst>
            </a:pPr>
            <a:r>
              <a:rPr lang="en-US" b="1" dirty="0"/>
              <a:t>x</a:t>
            </a:r>
            <a:r>
              <a:rPr lang="en-US" b="1" baseline="30000" dirty="0"/>
              <a:t>1</a:t>
            </a:r>
            <a:r>
              <a:rPr lang="en-US" b="1" dirty="0"/>
              <a:t>	   x</a:t>
            </a:r>
            <a:r>
              <a:rPr lang="en-US" b="1" baseline="30000" dirty="0"/>
              <a:t>2	        </a:t>
            </a:r>
            <a:r>
              <a:rPr lang="en-US" b="1" dirty="0"/>
              <a:t> x</a:t>
            </a:r>
            <a:r>
              <a:rPr lang="en-US" b="1" baseline="30000" dirty="0"/>
              <a:t>3	         </a:t>
            </a:r>
            <a:r>
              <a:rPr lang="en-US" b="1" dirty="0"/>
              <a:t>x</a:t>
            </a:r>
            <a:r>
              <a:rPr lang="en-US" b="1" baseline="30000" dirty="0"/>
              <a:t>4	         </a:t>
            </a:r>
            <a:r>
              <a:rPr lang="en-US" b="1" dirty="0"/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28986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Classifier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63CDD9-BBDE-2A4E-B289-4B4CE844E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130466"/>
            <a:ext cx="5093172" cy="3418145"/>
          </a:xfrm>
          <a:prstGeom prst="rect">
            <a:avLst/>
          </a:prstGeom>
        </p:spPr>
      </p:pic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17AEAE1-9B64-8848-B54A-5846C7F76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443062"/>
              </p:ext>
            </p:extLst>
          </p:nvPr>
        </p:nvGraphicFramePr>
        <p:xfrm>
          <a:off x="4812915" y="1484784"/>
          <a:ext cx="4090169" cy="2764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Worksheet" r:id="rId5" imgW="6555240" imgH="4982760" progId="Excel.Sheet.8">
                  <p:embed/>
                </p:oleObj>
              </mc:Choice>
              <mc:Fallback>
                <p:oleObj name="Worksheet" r:id="rId5" imgW="6555240" imgH="4982760" progId="Excel.Sheet.8">
                  <p:embed/>
                  <p:pic>
                    <p:nvPicPr>
                      <p:cNvPr id="4" name="Objek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915" y="1484784"/>
                        <a:ext cx="4090169" cy="2764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835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Classifier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63CDD9-BBDE-2A4E-B289-4B4CE844E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130466"/>
            <a:ext cx="5093172" cy="3418145"/>
          </a:xfrm>
          <a:prstGeom prst="rect">
            <a:avLst/>
          </a:prstGeom>
        </p:spPr>
      </p:pic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17AEAE1-9B64-8848-B54A-5846C7F763B4}"/>
              </a:ext>
            </a:extLst>
          </p:cNvPr>
          <p:cNvGraphicFramePr>
            <a:graphicFrameLocks/>
          </p:cNvGraphicFramePr>
          <p:nvPr/>
        </p:nvGraphicFramePr>
        <p:xfrm>
          <a:off x="4812915" y="1484784"/>
          <a:ext cx="4090169" cy="2764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Worksheet" r:id="rId5" imgW="6555240" imgH="4982760" progId="Excel.Sheet.8">
                  <p:embed/>
                </p:oleObj>
              </mc:Choice>
              <mc:Fallback>
                <p:oleObj name="Worksheet" r:id="rId5" imgW="6555240" imgH="4982760" progId="Excel.Sheet.8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F17AEAE1-9B64-8848-B54A-5846C7F763B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915" y="1484784"/>
                        <a:ext cx="4090169" cy="2764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A9DB08CD-F67E-DD42-BFF7-2008AE648B09}"/>
              </a:ext>
            </a:extLst>
          </p:cNvPr>
          <p:cNvSpPr txBox="1"/>
          <p:nvPr/>
        </p:nvSpPr>
        <p:spPr>
          <a:xfrm>
            <a:off x="358775" y="5722719"/>
            <a:ext cx="730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: </a:t>
            </a:r>
            <a:br>
              <a:rPr lang="de-DE" dirty="0"/>
            </a:br>
            <a:r>
              <a:rPr lang="de-DE" i="1" dirty="0" err="1"/>
              <a:t>sunny</a:t>
            </a:r>
            <a:r>
              <a:rPr lang="de-DE" i="1" dirty="0"/>
              <a:t>, mild </a:t>
            </a:r>
            <a:r>
              <a:rPr lang="de-DE" i="1" dirty="0" err="1"/>
              <a:t>temperatures</a:t>
            </a:r>
            <a:r>
              <a:rPr lang="de-DE" i="1" dirty="0"/>
              <a:t>, normal </a:t>
            </a:r>
            <a:r>
              <a:rPr lang="de-DE" i="1" dirty="0" err="1"/>
              <a:t>humidity</a:t>
            </a:r>
            <a:r>
              <a:rPr lang="de-DE" i="1" dirty="0"/>
              <a:t>, </a:t>
            </a:r>
            <a:r>
              <a:rPr lang="de-DE" i="1" dirty="0" err="1"/>
              <a:t>no</a:t>
            </a:r>
            <a:r>
              <a:rPr lang="de-DE" i="1" dirty="0"/>
              <a:t> wind → ???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AEBA96-463B-EF4C-B20F-82B423E05759}"/>
              </a:ext>
            </a:extLst>
          </p:cNvPr>
          <p:cNvSpPr txBox="1"/>
          <p:nvPr/>
        </p:nvSpPr>
        <p:spPr>
          <a:xfrm rot="20584091">
            <a:off x="6946165" y="4844769"/>
            <a:ext cx="2045084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More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: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6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Experience</a:t>
            </a:r>
            <a:r>
              <a:rPr lang="en-US" dirty="0"/>
              <a:t> </a:t>
            </a:r>
            <a:r>
              <a:rPr lang="en-US" b="1" i="1" dirty="0"/>
              <a:t>E</a:t>
            </a:r>
            <a:r>
              <a:rPr lang="en-US" dirty="0"/>
              <a:t> in the form of examples that are characteristic of the whole input space</a:t>
            </a:r>
          </a:p>
          <a:p>
            <a:pPr lvl="1"/>
            <a:r>
              <a:rPr lang="en-US" dirty="0"/>
              <a:t>representative sample</a:t>
            </a:r>
          </a:p>
          <a:p>
            <a:pPr lvl="1"/>
            <a:r>
              <a:rPr lang="en-US" dirty="0"/>
              <a:t>independent and identically distributed (no bias in selection / observations)</a:t>
            </a:r>
          </a:p>
          <a:p>
            <a:pPr marL="180975" lvl="1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Many names:</a:t>
            </a:r>
          </a:p>
          <a:p>
            <a:pPr lvl="1"/>
            <a:r>
              <a:rPr lang="en-US" dirty="0"/>
              <a:t>Experience / Instances / Examples / Samples / Training data points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dirty="0"/>
              <a:t>Instances have to be comparable to each other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How to obtain training data depends on the task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3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535112" y="2667000"/>
            <a:ext cx="6237288" cy="5334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Machine learning: Overview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35112" y="3505200"/>
            <a:ext cx="6218238" cy="4572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28800" y="4191000"/>
            <a:ext cx="5924550" cy="457200"/>
          </a:xfrm>
          <a:prstGeom prst="rect">
            <a:avLst/>
          </a:prstGeom>
          <a:solidFill>
            <a:srgbClr val="B90F22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828800" y="4953000"/>
            <a:ext cx="5924550" cy="457200"/>
          </a:xfrm>
          <a:prstGeom prst="rect">
            <a:avLst/>
          </a:prstGeom>
          <a:solidFill>
            <a:srgbClr val="F8F8F8"/>
          </a:solidFill>
          <a:ln w="9525">
            <a:noFill/>
            <a:round/>
            <a:headEnd/>
            <a:tailEnd/>
          </a:ln>
        </p:spPr>
        <p:txBody>
          <a:bodyPr lIns="72000" tIns="86112" rIns="72000" bIns="72000" anchor="ctr"/>
          <a:lstStyle/>
          <a:p>
            <a: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071393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4" descr="supervised-classifi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590800"/>
            <a:ext cx="6944905" cy="35814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Features</a:t>
            </a:r>
          </a:p>
        </p:txBody>
      </p:sp>
      <p:sp>
        <p:nvSpPr>
          <p:cNvPr id="2" name="Rechteck 1"/>
          <p:cNvSpPr/>
          <p:nvPr/>
        </p:nvSpPr>
        <p:spPr>
          <a:xfrm>
            <a:off x="2590800" y="3390900"/>
            <a:ext cx="2895600" cy="24003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7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879600"/>
            <a:ext cx="8099425" cy="939800"/>
          </a:xfrm>
        </p:spPr>
        <p:txBody>
          <a:bodyPr/>
          <a:lstStyle/>
          <a:p>
            <a:r>
              <a:rPr lang="en-US" sz="2000" noProof="0" dirty="0"/>
              <a:t>Lecture</a:t>
            </a:r>
            <a:br>
              <a:rPr lang="en-US" noProof="0" dirty="0"/>
            </a:br>
            <a:r>
              <a:rPr lang="en-US" noProof="0" dirty="0"/>
              <a:t>Foundations of Artificial Intelligence</a:t>
            </a:r>
            <a:br>
              <a:rPr lang="en-US" noProof="0" dirty="0"/>
            </a:br>
            <a:br>
              <a:rPr lang="en-US" noProof="0" dirty="0"/>
            </a:br>
            <a:r>
              <a:rPr lang="en-US" sz="2400" noProof="0" dirty="0"/>
              <a:t>Part 8 – </a:t>
            </a:r>
            <a:r>
              <a:rPr lang="en-US" sz="2400" dirty="0"/>
              <a:t>Machine Learning 1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419600"/>
            <a:ext cx="6734175" cy="1905000"/>
          </a:xfrm>
        </p:spPr>
        <p:txBody>
          <a:bodyPr/>
          <a:lstStyle/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Torsten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Zesch</a:t>
            </a:r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br>
              <a:rPr lang="en-US" noProof="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Language Technology Lab</a:t>
            </a:r>
          </a:p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Universität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Duisburg-Essen</a:t>
            </a:r>
          </a:p>
        </p:txBody>
      </p:sp>
    </p:spTree>
    <p:extLst>
      <p:ext uri="{BB962C8B-B14F-4D97-AF65-F5344CB8AC3E}">
        <p14:creationId xmlns:p14="http://schemas.microsoft.com/office/powerpoint/2010/main" val="39272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E97EA-3B44-9043-B3B6-B0B66C6C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574B6-3603-984A-80ED-D9A15120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2177569"/>
            <a:ext cx="3025031" cy="403244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</a:t>
            </a:r>
            <a:endParaRPr lang="en-US" sz="2000" dirty="0"/>
          </a:p>
          <a:p>
            <a:r>
              <a:rPr lang="en-US" sz="2000" dirty="0"/>
              <a:t>Level of education</a:t>
            </a:r>
          </a:p>
          <a:p>
            <a:r>
              <a:rPr lang="en-US" sz="2000" dirty="0"/>
              <a:t>Field of work</a:t>
            </a:r>
          </a:p>
          <a:p>
            <a:r>
              <a:rPr lang="en-US" sz="2000" dirty="0"/>
              <a:t>Income of parents</a:t>
            </a:r>
          </a:p>
          <a:p>
            <a:r>
              <a:rPr lang="en-US" sz="2000" dirty="0"/>
              <a:t>School grade</a:t>
            </a:r>
          </a:p>
          <a:p>
            <a:r>
              <a:rPr lang="en-US" sz="2000" dirty="0"/>
              <a:t>Height</a:t>
            </a:r>
          </a:p>
          <a:p>
            <a:r>
              <a:rPr lang="en-US" sz="2000" dirty="0"/>
              <a:t>Weight</a:t>
            </a:r>
          </a:p>
          <a:p>
            <a:r>
              <a:rPr lang="en-US" sz="2000" dirty="0"/>
              <a:t>Gender</a:t>
            </a:r>
          </a:p>
          <a:p>
            <a:r>
              <a:rPr lang="en-US" sz="2000" dirty="0"/>
              <a:t>...</a:t>
            </a:r>
          </a:p>
          <a:p>
            <a:endParaRPr lang="en-US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211D1DD-BA77-514C-B05C-67E720721E41}"/>
              </a:ext>
            </a:extLst>
          </p:cNvPr>
          <p:cNvSpPr txBox="1">
            <a:spLocks/>
          </p:cNvSpPr>
          <p:nvPr/>
        </p:nvSpPr>
        <p:spPr>
          <a:xfrm>
            <a:off x="3131840" y="2177569"/>
            <a:ext cx="3025031" cy="4032448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44608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 marL="627063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kern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Type</a:t>
            </a:r>
            <a:endParaRPr lang="en-US" sz="2000" kern="0" dirty="0"/>
          </a:p>
          <a:p>
            <a:r>
              <a:rPr lang="en-US" sz="2000" kern="0" dirty="0"/>
              <a:t>nominal</a:t>
            </a:r>
          </a:p>
          <a:p>
            <a:r>
              <a:rPr lang="en-US" sz="2000" kern="0" dirty="0"/>
              <a:t>nominal</a:t>
            </a:r>
          </a:p>
          <a:p>
            <a:r>
              <a:rPr lang="en-US" sz="2000" kern="0" dirty="0"/>
              <a:t>numeric (or ordinal?)</a:t>
            </a:r>
          </a:p>
          <a:p>
            <a:r>
              <a:rPr lang="en-US" sz="2000" kern="0" dirty="0"/>
              <a:t>nominal</a:t>
            </a:r>
          </a:p>
          <a:p>
            <a:r>
              <a:rPr lang="en-US" sz="2000" kern="0" dirty="0"/>
              <a:t>numeric</a:t>
            </a:r>
          </a:p>
          <a:p>
            <a:r>
              <a:rPr lang="en-US" sz="2000" kern="0" dirty="0"/>
              <a:t>numeric</a:t>
            </a:r>
          </a:p>
          <a:p>
            <a:r>
              <a:rPr lang="en-US" sz="2000" kern="0" dirty="0"/>
              <a:t>binary (nominal?)</a:t>
            </a:r>
          </a:p>
          <a:p>
            <a:r>
              <a:rPr lang="en-US" sz="2000" kern="0" dirty="0"/>
              <a:t>...</a:t>
            </a:r>
          </a:p>
          <a:p>
            <a:endParaRPr lang="en-US" sz="20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D037C-ECE7-3543-9D91-F471A1936C41}"/>
              </a:ext>
            </a:extLst>
          </p:cNvPr>
          <p:cNvSpPr txBox="1"/>
          <p:nvPr/>
        </p:nvSpPr>
        <p:spPr>
          <a:xfrm>
            <a:off x="2699792" y="1504397"/>
            <a:ext cx="270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Predict</a:t>
            </a:r>
            <a:r>
              <a:rPr lang="de-DE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Income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7F3B71C-EF75-F449-B0B2-C6677B647D4E}"/>
              </a:ext>
            </a:extLst>
          </p:cNvPr>
          <p:cNvSpPr txBox="1">
            <a:spLocks/>
          </p:cNvSpPr>
          <p:nvPr/>
        </p:nvSpPr>
        <p:spPr>
          <a:xfrm>
            <a:off x="5888688" y="2177569"/>
            <a:ext cx="3025031" cy="4032448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44608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 marL="627063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kern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  <a:endParaRPr lang="en-US" sz="2000" kern="0" dirty="0"/>
          </a:p>
          <a:p>
            <a:r>
              <a:rPr lang="en-US" sz="2000" kern="0" dirty="0"/>
              <a:t>college</a:t>
            </a:r>
          </a:p>
          <a:p>
            <a:r>
              <a:rPr lang="en-US" sz="2000" kern="0" dirty="0"/>
              <a:t>computer science</a:t>
            </a:r>
          </a:p>
          <a:p>
            <a:r>
              <a:rPr lang="en-US" sz="2000" kern="0" dirty="0"/>
              <a:t>2452€ (1000-2500€)</a:t>
            </a:r>
          </a:p>
          <a:p>
            <a:r>
              <a:rPr lang="en-US" sz="2000" kern="0" dirty="0"/>
              <a:t>1.4</a:t>
            </a:r>
          </a:p>
          <a:p>
            <a:r>
              <a:rPr lang="en-US" sz="2000" kern="0" dirty="0"/>
              <a:t>174</a:t>
            </a:r>
          </a:p>
          <a:p>
            <a:r>
              <a:rPr lang="en-US" sz="2000" kern="0" dirty="0"/>
              <a:t>83</a:t>
            </a:r>
          </a:p>
          <a:p>
            <a:r>
              <a:rPr lang="en-US" sz="2000" kern="0" dirty="0"/>
              <a:t>0 (Cis Male)</a:t>
            </a:r>
          </a:p>
          <a:p>
            <a:r>
              <a:rPr lang="en-US" sz="2000" kern="0" dirty="0"/>
              <a:t>...</a:t>
            </a:r>
          </a:p>
          <a:p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51620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knowledge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1520" y="1484784"/>
            <a:ext cx="8640763" cy="18367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knowledge needs to be represented in a </a:t>
            </a:r>
            <a:r>
              <a:rPr lang="en-US" b="1" dirty="0"/>
              <a:t>computationally readable</a:t>
            </a:r>
            <a:r>
              <a:rPr lang="en-US" dirty="0"/>
              <a:t> format. </a:t>
            </a:r>
          </a:p>
          <a:p>
            <a:r>
              <a:rPr lang="en-US" dirty="0">
                <a:ea typeface="Cambria Math" panose="02040503050406030204" pitchFamily="18" charset="0"/>
              </a:rPr>
              <a:t>Represent every instance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ea typeface="Cambria Math" panose="02040503050406030204" pitchFamily="18" charset="0"/>
              </a:rPr>
              <a:t> as a vector of features: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,...,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Common feature types: </a:t>
            </a:r>
          </a:p>
          <a:p>
            <a:pPr lvl="1"/>
            <a:r>
              <a:rPr lang="en-US" dirty="0"/>
              <a:t>binary			</a:t>
            </a:r>
          </a:p>
          <a:p>
            <a:pPr lvl="1"/>
            <a:r>
              <a:rPr lang="en-US" dirty="0"/>
              <a:t>nominal			</a:t>
            </a:r>
          </a:p>
          <a:p>
            <a:pPr lvl="1"/>
            <a:r>
              <a:rPr lang="en-US" dirty="0"/>
              <a:t>ordinal			</a:t>
            </a:r>
          </a:p>
          <a:p>
            <a:pPr lvl="1"/>
            <a:r>
              <a:rPr lang="en-US" dirty="0"/>
              <a:t>numeric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Many algorithms do not work well with nominal features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transform them into binary features. </a:t>
            </a:r>
          </a:p>
          <a:p>
            <a:pPr lvl="2"/>
            <a:r>
              <a:rPr lang="en-US" dirty="0"/>
              <a:t>Field of work: </a:t>
            </a:r>
            <a:br>
              <a:rPr lang="en-US" dirty="0"/>
            </a:br>
            <a:r>
              <a:rPr lang="en-US" sz="18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isEngineer</a:t>
            </a:r>
            <a:r>
              <a:rPr lang="en-US" sz="18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1, 0, </a:t>
            </a:r>
            <a:r>
              <a:rPr lang="en-US" sz="18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isTeacher</a:t>
            </a:r>
            <a:r>
              <a:rPr lang="en-US" sz="18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1, 0, ...</a:t>
            </a:r>
            <a:r>
              <a:rPr lang="en-US" dirty="0"/>
              <a:t>			</a:t>
            </a:r>
            <a:endParaRPr lang="en-US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B4474E9-369A-F047-87E0-EE907E0BC550}"/>
              </a:ext>
            </a:extLst>
          </p:cNvPr>
          <p:cNvSpPr txBox="1"/>
          <p:nvPr/>
        </p:nvSpPr>
        <p:spPr>
          <a:xfrm>
            <a:off x="5148064" y="5517232"/>
            <a:ext cx="3528392" cy="945625"/>
          </a:xfrm>
          <a:prstGeom prst="rect">
            <a:avLst/>
          </a:prstGeom>
          <a:solidFill>
            <a:srgbClr val="FFC000"/>
          </a:solidFill>
        </p:spPr>
        <p:txBody>
          <a:bodyPr wrap="square" lIns="216000" tIns="72000" bIns="72000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This can lead to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sparse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 features.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sparse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: 0 for almost all instances </a:t>
            </a:r>
            <a:r>
              <a:rPr lang="en-US" sz="16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isEecotrophologist</a:t>
            </a:r>
            <a:r>
              <a:rPr lang="en-US" sz="16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isAstronaut</a:t>
            </a:r>
            <a:r>
              <a:rPr lang="en-US" sz="1600" dirty="0">
                <a:solidFill>
                  <a:schemeClr val="accent6"/>
                </a:solidFill>
                <a:latin typeface="+mn-lt"/>
              </a:rPr>
              <a:t>, ...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26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44F3D-0B35-8043-B1ED-1D3249E1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484784"/>
            <a:ext cx="8533705" cy="537321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f(x) = 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wx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b</a:t>
            </a:r>
          </a:p>
          <a:p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Represent every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ea typeface="Cambria Math" panose="02040503050406030204" pitchFamily="18" charset="0"/>
              </a:rPr>
              <a:t> as a vector of features: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[x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,...,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y = w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w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... + 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b</a:t>
            </a:r>
          </a:p>
          <a:p>
            <a:r>
              <a:rPr lang="en-US" dirty="0">
                <a:ea typeface="Cambria Math" panose="02040503050406030204" pitchFamily="18" charset="0"/>
              </a:rPr>
              <a:t>Parameter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w </a:t>
            </a:r>
            <a:r>
              <a:rPr lang="en-US" dirty="0">
                <a:ea typeface="Cambria Math" panose="02040503050406030204" pitchFamily="18" charset="0"/>
              </a:rPr>
              <a:t>is now a vector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[w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,w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,w</a:t>
            </a:r>
            <a:r>
              <a:rPr lang="en-US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,...,</a:t>
            </a:r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b="1" baseline="-25000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].</a:t>
            </a:r>
          </a:p>
          <a:p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ea typeface="Cambria Math" panose="02040503050406030204" pitchFamily="18" charset="0"/>
              </a:rPr>
              <a:t>Problems: 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Linear regression only works well if y is a continuous numerical variable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Most real-world problems do not have linear relationships</a:t>
            </a:r>
          </a:p>
          <a:p>
            <a:pPr lvl="1"/>
            <a:endParaRPr lang="en-US" dirty="0">
              <a:ea typeface="Cambria Math" panose="020405030504060302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FADE58-3FAD-AF45-9201-1AFAC4AD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linear regression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389DFFD-CB38-C140-8F35-43446251E463}"/>
              </a:ext>
            </a:extLst>
          </p:cNvPr>
          <p:cNvGrpSpPr/>
          <p:nvPr/>
        </p:nvGrpSpPr>
        <p:grpSpPr>
          <a:xfrm>
            <a:off x="7257961" y="4725144"/>
            <a:ext cx="1886039" cy="1728192"/>
            <a:chOff x="584596" y="2863850"/>
            <a:chExt cx="3319463" cy="3041650"/>
          </a:xfrm>
        </p:grpSpPr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DF994174-0731-FA4B-B8EC-929831B78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8513" y="2863850"/>
              <a:ext cx="0" cy="3041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2FE8894C-C435-E943-B3D1-01C59C680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596" y="4475163"/>
              <a:ext cx="33194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572222E7-79D0-7741-A634-2EE6B45E7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6957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7BF8C3EE-23E8-6142-8F20-D0468C175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052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D283FED8-16D2-8043-9A00-B07F321D0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0" y="45989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B986952E-DC54-2B47-AA51-8E468DC5A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50752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A9022BD0-0624-7142-AE48-1B74274B9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3741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utoShape 13">
              <a:extLst>
                <a:ext uri="{FF2B5EF4-FFF2-40B4-BE49-F238E27FC236}">
                  <a16:creationId xmlns:a16="http://schemas.microsoft.com/office/drawing/2014/main" id="{85A708F7-3636-ED4D-AAF0-A854D82AA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43703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AutoShape 14">
              <a:extLst>
                <a:ext uri="{FF2B5EF4-FFF2-40B4-BE49-F238E27FC236}">
                  <a16:creationId xmlns:a16="http://schemas.microsoft.com/office/drawing/2014/main" id="{1B1AB494-ECE0-684D-B47C-4192DF890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0" y="51133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AutoShape 15">
              <a:extLst>
                <a:ext uri="{FF2B5EF4-FFF2-40B4-BE49-F238E27FC236}">
                  <a16:creationId xmlns:a16="http://schemas.microsoft.com/office/drawing/2014/main" id="{03656617-8B0A-F840-891E-49799CBE5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1417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utoShape 16">
              <a:extLst>
                <a:ext uri="{FF2B5EF4-FFF2-40B4-BE49-F238E27FC236}">
                  <a16:creationId xmlns:a16="http://schemas.microsoft.com/office/drawing/2014/main" id="{DC1C9DBB-BF23-0B42-B015-73FFE00F6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0" y="41290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utoShape 17">
              <a:extLst>
                <a:ext uri="{FF2B5EF4-FFF2-40B4-BE49-F238E27FC236}">
                  <a16:creationId xmlns:a16="http://schemas.microsoft.com/office/drawing/2014/main" id="{35A201A0-D637-F244-9A75-31BF3AE0D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3419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utoShape 18">
              <a:extLst>
                <a:ext uri="{FF2B5EF4-FFF2-40B4-BE49-F238E27FC236}">
                  <a16:creationId xmlns:a16="http://schemas.microsoft.com/office/drawing/2014/main" id="{BC237365-3941-9946-B191-C833E7A96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" y="42560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AutoShape 19">
              <a:extLst>
                <a:ext uri="{FF2B5EF4-FFF2-40B4-BE49-F238E27FC236}">
                  <a16:creationId xmlns:a16="http://schemas.microsoft.com/office/drawing/2014/main" id="{7BF04E2D-CBFC-484D-8EF1-5F91A6B78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0" y="57102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AutoShape 20">
              <a:extLst>
                <a:ext uri="{FF2B5EF4-FFF2-40B4-BE49-F238E27FC236}">
                  <a16:creationId xmlns:a16="http://schemas.microsoft.com/office/drawing/2014/main" id="{4B7BF6CC-0CA0-4C4A-94FE-9FB71FE79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48656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AutoShape 21">
              <a:extLst>
                <a:ext uri="{FF2B5EF4-FFF2-40B4-BE49-F238E27FC236}">
                  <a16:creationId xmlns:a16="http://schemas.microsoft.com/office/drawing/2014/main" id="{7570A064-9187-6F49-B9DE-C80BA64BB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650" y="54054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86972461-C4E0-7746-BF45-3B7F1262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" y="49228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AutoShape 23">
              <a:extLst>
                <a:ext uri="{FF2B5EF4-FFF2-40B4-BE49-F238E27FC236}">
                  <a16:creationId xmlns:a16="http://schemas.microsoft.com/office/drawing/2014/main" id="{44AB97AD-D408-9B4B-B682-AAC368FAF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0" y="33988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AutoShape 24">
              <a:extLst>
                <a:ext uri="{FF2B5EF4-FFF2-40B4-BE49-F238E27FC236}">
                  <a16:creationId xmlns:a16="http://schemas.microsoft.com/office/drawing/2014/main" id="{41BEC96E-56A8-CA4B-9214-901798480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075" y="4533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5">
              <a:extLst>
                <a:ext uri="{FF2B5EF4-FFF2-40B4-BE49-F238E27FC236}">
                  <a16:creationId xmlns:a16="http://schemas.microsoft.com/office/drawing/2014/main" id="{1DEADF20-B06D-8A4E-B2D0-01C69F7C0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46672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AutoShape 26">
              <a:extLst>
                <a:ext uri="{FF2B5EF4-FFF2-40B4-BE49-F238E27FC236}">
                  <a16:creationId xmlns:a16="http://schemas.microsoft.com/office/drawing/2014/main" id="{65E3D140-F33E-8E47-8844-245FD0FCE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34290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Oval 27">
              <a:extLst>
                <a:ext uri="{FF2B5EF4-FFF2-40B4-BE49-F238E27FC236}">
                  <a16:creationId xmlns:a16="http://schemas.microsoft.com/office/drawing/2014/main" id="{67E406A3-3BE2-7A47-AA71-9D49A9DF2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3514725"/>
              <a:ext cx="1885950" cy="1905000"/>
            </a:xfrm>
            <a:prstGeom prst="ellipse">
              <a:avLst/>
            </a:prstGeom>
            <a:noFill/>
            <a:ln w="15875" algn="ctr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AutoShape 28">
              <a:extLst>
                <a:ext uri="{FF2B5EF4-FFF2-40B4-BE49-F238E27FC236}">
                  <a16:creationId xmlns:a16="http://schemas.microsoft.com/office/drawing/2014/main" id="{086443DC-33D5-9C49-AA8E-C0447ED53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050" y="35512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29">
              <a:extLst>
                <a:ext uri="{FF2B5EF4-FFF2-40B4-BE49-F238E27FC236}">
                  <a16:creationId xmlns:a16="http://schemas.microsoft.com/office/drawing/2014/main" id="{4573D23B-0D0D-8040-8546-1F3B486FD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35321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8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4"/>
          <a:stretch/>
        </p:blipFill>
        <p:spPr>
          <a:xfrm>
            <a:off x="683568" y="6164227"/>
            <a:ext cx="1584176" cy="28910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Language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484784"/>
            <a:ext cx="6454776" cy="47894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600" dirty="0"/>
              <a:t>我的氣墊船裝滿了鱔魚 </a:t>
            </a:r>
            <a:endParaRPr lang="de-DE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ja-JP" altLang="en-US" sz="1600" dirty="0"/>
              <a:t>私のホバークラフトは鰻でいっぱいです</a:t>
            </a:r>
            <a:endParaRPr lang="de-DE" altLang="ja-JP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내 호버크라프트는 장어로 가득 차 있어요</a:t>
            </a:r>
            <a:endParaRPr lang="de-DE" altLang="ja-JP" sz="1600" dirty="0"/>
          </a:p>
          <a:p>
            <a:pPr marL="342900" indent="-342900">
              <a:buFont typeface="+mj-lt"/>
              <a:buAutoNum type="arabicPeriod"/>
            </a:pPr>
            <a:r>
              <a:rPr lang="th-TH" sz="1600" dirty="0"/>
              <a:t>โฮเวอร์คราฟท์ของผมเต็มไปด้วยปลาไหล</a:t>
            </a:r>
            <a:endParaRPr lang="de-DE" altLang="ja-JP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Tàu</a:t>
            </a:r>
            <a:r>
              <a:rPr lang="en-US" sz="1600" dirty="0"/>
              <a:t> </a:t>
            </a:r>
            <a:r>
              <a:rPr lang="en-US" sz="1600" dirty="0" err="1"/>
              <a:t>cánh</a:t>
            </a:r>
            <a:r>
              <a:rPr lang="en-US" sz="1600" dirty="0"/>
              <a:t> </a:t>
            </a:r>
            <a:r>
              <a:rPr lang="en-US" sz="1600" dirty="0" err="1"/>
              <a:t>ngầm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tôi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lươn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Gari</a:t>
            </a:r>
            <a:r>
              <a:rPr lang="en-US" sz="1600" dirty="0"/>
              <a:t> </a:t>
            </a:r>
            <a:r>
              <a:rPr lang="en-US" sz="1600" dirty="0" err="1"/>
              <a:t>langu</a:t>
            </a:r>
            <a:r>
              <a:rPr lang="en-US" sz="1600" dirty="0"/>
              <a:t> </a:t>
            </a:r>
            <a:r>
              <a:rPr lang="en-US" sz="1600" dirty="0" err="1"/>
              <a:t>linaloangama</a:t>
            </a:r>
            <a:r>
              <a:rPr lang="en-US" sz="1600" dirty="0"/>
              <a:t> </a:t>
            </a:r>
            <a:r>
              <a:rPr lang="en-US" sz="1600" dirty="0" err="1"/>
              <a:t>limejaa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mikunga</a:t>
            </a:r>
            <a:endParaRPr lang="de-DE" altLang="ja-JP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Mia </a:t>
            </a:r>
            <a:r>
              <a:rPr lang="en-US" sz="1600" dirty="0" err="1"/>
              <a:t>kusenveturilo</a:t>
            </a:r>
            <a:r>
              <a:rPr lang="en-US" sz="1600" dirty="0"/>
              <a:t> </a:t>
            </a:r>
            <a:r>
              <a:rPr lang="en-US" sz="1600" dirty="0" err="1"/>
              <a:t>estas</a:t>
            </a:r>
            <a:r>
              <a:rPr lang="en-US" sz="1600" dirty="0"/>
              <a:t> </a:t>
            </a:r>
            <a:r>
              <a:rPr lang="en-US" sz="1600" dirty="0" err="1"/>
              <a:t>angiloplena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err="1"/>
              <a:t>Mi</a:t>
            </a:r>
            <a:r>
              <a:rPr lang="en-US" altLang="zh-TW" sz="1600" dirty="0"/>
              <a:t> </a:t>
            </a:r>
            <a:r>
              <a:rPr lang="en-US" altLang="zh-TW" sz="1600" dirty="0" err="1"/>
              <a:t>aerodeslizador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está</a:t>
            </a:r>
            <a:r>
              <a:rPr lang="en-US" altLang="zh-TW" sz="1600" dirty="0"/>
              <a:t> </a:t>
            </a:r>
            <a:r>
              <a:rPr lang="en-US" altLang="zh-TW" sz="1600" dirty="0" err="1"/>
              <a:t>lleno</a:t>
            </a:r>
            <a:r>
              <a:rPr lang="en-US" altLang="zh-TW" sz="1600" dirty="0"/>
              <a:t> de </a:t>
            </a:r>
            <a:r>
              <a:rPr lang="en-US" altLang="zh-TW" sz="1600" dirty="0" err="1"/>
              <a:t>anguilas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Il </a:t>
            </a:r>
            <a:r>
              <a:rPr lang="en-US" altLang="zh-TW" sz="1600" dirty="0" err="1"/>
              <a:t>mio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aliscafo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è</a:t>
            </a:r>
            <a:r>
              <a:rPr lang="en-US" altLang="zh-TW" sz="1600" dirty="0"/>
              <a:t> </a:t>
            </a:r>
            <a:r>
              <a:rPr lang="en-US" altLang="zh-TW" sz="1600" dirty="0" err="1"/>
              <a:t>pieno</a:t>
            </a:r>
            <a:r>
              <a:rPr lang="en-US" altLang="zh-TW" sz="1600" dirty="0"/>
              <a:t> di </a:t>
            </a:r>
            <a:r>
              <a:rPr lang="en-US" altLang="zh-TW" sz="1600" dirty="0" err="1"/>
              <a:t>anguille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Ilmatyynyalukseni</a:t>
            </a:r>
            <a:r>
              <a:rPr lang="en-US" sz="1600" dirty="0"/>
              <a:t> on </a:t>
            </a:r>
            <a:r>
              <a:rPr lang="en-US" sz="1600" dirty="0" err="1"/>
              <a:t>täynnä</a:t>
            </a:r>
            <a:r>
              <a:rPr lang="en-US" sz="1600" dirty="0"/>
              <a:t> </a:t>
            </a:r>
            <a:r>
              <a:rPr lang="en-US" sz="1600" dirty="0" err="1"/>
              <a:t>ankeriaita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Моё судно на воздушной подушке полно угрей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Mój</a:t>
            </a:r>
            <a:r>
              <a:rPr lang="en-US" sz="1600" dirty="0"/>
              <a:t> </a:t>
            </a:r>
            <a:r>
              <a:rPr lang="en-US" sz="1600" dirty="0" err="1"/>
              <a:t>poduszkowiec</a:t>
            </a:r>
            <a:r>
              <a:rPr lang="en-US" sz="1600" dirty="0"/>
              <a:t> jest </a:t>
            </a:r>
            <a:r>
              <a:rPr lang="en-US" sz="1600" dirty="0" err="1"/>
              <a:t>pełen</a:t>
            </a:r>
            <a:r>
              <a:rPr lang="en-US" sz="1600" dirty="0"/>
              <a:t> </a:t>
            </a:r>
            <a:r>
              <a:rPr lang="en-US" sz="1600" dirty="0" err="1"/>
              <a:t>węgorzy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Moje</a:t>
            </a:r>
            <a:r>
              <a:rPr lang="en-US" sz="1600" dirty="0"/>
              <a:t> </a:t>
            </a:r>
            <a:r>
              <a:rPr lang="en-US" sz="1600" dirty="0" err="1"/>
              <a:t>vznášedlo</a:t>
            </a:r>
            <a:r>
              <a:rPr lang="en-US" sz="1600" dirty="0"/>
              <a:t> je </a:t>
            </a:r>
            <a:r>
              <a:rPr lang="en-US" sz="1600" dirty="0" err="1"/>
              <a:t>plné</a:t>
            </a:r>
            <a:r>
              <a:rPr lang="en-US" sz="1600" dirty="0"/>
              <a:t> </a:t>
            </a:r>
            <a:r>
              <a:rPr lang="en-US" sz="1600" dirty="0" err="1"/>
              <a:t>úhořů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Benim</a:t>
            </a:r>
            <a:r>
              <a:rPr lang="en-US" sz="1600" dirty="0"/>
              <a:t> hovercraft </a:t>
            </a:r>
            <a:r>
              <a:rPr lang="en-US" sz="1600" dirty="0" err="1"/>
              <a:t>yılan</a:t>
            </a:r>
            <a:r>
              <a:rPr lang="en-US" sz="1600" dirty="0"/>
              <a:t> </a:t>
            </a:r>
            <a:r>
              <a:rPr lang="en-US" sz="1600" dirty="0" err="1"/>
              <a:t>balığı</a:t>
            </a:r>
            <a:r>
              <a:rPr lang="en-US" sz="1600" dirty="0"/>
              <a:t> </a:t>
            </a:r>
            <a:r>
              <a:rPr lang="en-US" sz="1600" dirty="0" err="1"/>
              <a:t>dolu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 </a:t>
            </a:r>
            <a:r>
              <a:rPr lang="el-GR" sz="1600" dirty="0"/>
              <a:t>Το </a:t>
            </a:r>
            <a:r>
              <a:rPr lang="el-GR" sz="1600" dirty="0" err="1"/>
              <a:t>Χόβερκράφτ</a:t>
            </a:r>
            <a:r>
              <a:rPr lang="el-GR" sz="1600" dirty="0"/>
              <a:t> μου είναι γεμάτο χέλια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altLang="zh-TW" sz="1600" dirty="0"/>
              <a:t> </a:t>
            </a:r>
            <a:endParaRPr lang="en-US" altLang="zh-TW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/>
              <a:t> </a:t>
            </a:r>
            <a:endParaRPr lang="de-DE" altLang="zh-TW" sz="160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56176" y="1484784"/>
            <a:ext cx="2735412" cy="47894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 err="1"/>
              <a:t>Chinesisch</a:t>
            </a:r>
            <a:r>
              <a:rPr lang="en-US" altLang="zh-TW" sz="1600" dirty="0"/>
              <a:t>/Mandarin</a:t>
            </a:r>
          </a:p>
          <a:p>
            <a:pPr marL="0" indent="0">
              <a:buNone/>
            </a:pPr>
            <a:r>
              <a:rPr lang="en-US" altLang="zh-TW" sz="1600" dirty="0" err="1"/>
              <a:t>Japanisch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Koreanisch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Thai</a:t>
            </a:r>
          </a:p>
          <a:p>
            <a:pPr marL="0" indent="0">
              <a:buNone/>
            </a:pPr>
            <a:r>
              <a:rPr lang="en-US" altLang="zh-TW" sz="1600" dirty="0" err="1"/>
              <a:t>Vietnamesisch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Swahili</a:t>
            </a:r>
          </a:p>
          <a:p>
            <a:pPr marL="0" indent="0">
              <a:buNone/>
            </a:pPr>
            <a:r>
              <a:rPr lang="en-US" altLang="zh-TW" sz="1600" dirty="0"/>
              <a:t>Esperanto</a:t>
            </a:r>
          </a:p>
          <a:p>
            <a:pPr marL="0" indent="0">
              <a:buNone/>
            </a:pPr>
            <a:r>
              <a:rPr lang="en-US" altLang="zh-TW" sz="1600" dirty="0" err="1"/>
              <a:t>Spanisch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Italienisch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Finnisch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Russisch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Polnisch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Tschechisch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err="1"/>
              <a:t>Türkisch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(Neu-)</a:t>
            </a:r>
            <a:r>
              <a:rPr lang="en-US" altLang="zh-TW" sz="1600" dirty="0" err="1"/>
              <a:t>Griechisch</a:t>
            </a:r>
            <a:endParaRPr lang="en-US" altLang="zh-TW" sz="1600" dirty="0"/>
          </a:p>
          <a:p>
            <a:pPr marL="0" indent="0">
              <a:buNone/>
            </a:pPr>
            <a:r>
              <a:rPr lang="en-US" sz="1600" dirty="0" err="1"/>
              <a:t>Hebräisch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Arabisch</a:t>
            </a:r>
            <a:r>
              <a:rPr lang="en-US" sz="1600" dirty="0"/>
              <a:t> (MSA)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949280"/>
            <a:ext cx="2952328" cy="2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features for language identification?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 set</a:t>
            </a:r>
          </a:p>
          <a:p>
            <a:r>
              <a:rPr lang="en-US" dirty="0"/>
              <a:t>Special words</a:t>
            </a:r>
          </a:p>
          <a:p>
            <a:r>
              <a:rPr lang="en-US" dirty="0"/>
              <a:t>Length of tokens</a:t>
            </a:r>
          </a:p>
          <a:p>
            <a:r>
              <a:rPr lang="en-US" dirty="0"/>
              <a:t>Distribution of characters / character bigrams</a:t>
            </a:r>
          </a:p>
        </p:txBody>
      </p:sp>
      <p:pic>
        <p:nvPicPr>
          <p:cNvPr id="33794" name="Picture 2" descr="http://upload.wikimedia.org/wikipedia/en/timeline/d8b53fa1e67acc2deeea77c87a9402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8686800" cy="2823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0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Credit risk assessment</a:t>
            </a:r>
          </a:p>
        </p:txBody>
      </p:sp>
      <p:pic>
        <p:nvPicPr>
          <p:cNvPr id="32770" name="Picture 2" descr="http://www.theotherschoolofeconomics.org/wp-content/images/homer_simpson_bank_foreclosed_ho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5" y="2143124"/>
            <a:ext cx="4286250" cy="3114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10200" y="2209800"/>
            <a:ext cx="3429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Possible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income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debt load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employment history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real estate properties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criminal record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city of residence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8437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Weather forecast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A6E4717-C39A-3149-9B11-EAB2149A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07" y="2219062"/>
            <a:ext cx="5010933" cy="35862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CB0EA3A-6911-A947-ABCF-F9068194CE14}"/>
              </a:ext>
            </a:extLst>
          </p:cNvPr>
          <p:cNvSpPr/>
          <p:nvPr/>
        </p:nvSpPr>
        <p:spPr>
          <a:xfrm>
            <a:off x="579299" y="5877272"/>
            <a:ext cx="50109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www.orniwetter.info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-content/uploads/2016/03/20160327_Modellwetter.gif</a:t>
            </a:r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80BE6A69-1CBF-FD4A-ACDB-8AAC661C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145" y="2924944"/>
            <a:ext cx="3024336" cy="1836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Possible Features</a:t>
            </a:r>
            <a:endParaRPr lang="en-US" sz="2400" dirty="0"/>
          </a:p>
          <a:p>
            <a:r>
              <a:rPr lang="en-US" sz="2000" kern="1200" dirty="0">
                <a:cs typeface="Helvetica Neue Medium" panose="02000503000000020004" pitchFamily="2" charset="0"/>
              </a:rPr>
              <a:t>Yesterday’s weather</a:t>
            </a:r>
          </a:p>
          <a:p>
            <a:r>
              <a:rPr lang="en-US" sz="2000" kern="1200" dirty="0">
                <a:cs typeface="Helvetica Neue Medium" panose="02000503000000020004" pitchFamily="2" charset="0"/>
              </a:rPr>
              <a:t>Current temperature</a:t>
            </a:r>
          </a:p>
          <a:p>
            <a:r>
              <a:rPr lang="en-US" sz="2000" kern="1200" dirty="0">
                <a:cs typeface="Helvetica Neue Medium" panose="02000503000000020004" pitchFamily="2" charset="0"/>
              </a:rPr>
              <a:t>Current humidity</a:t>
            </a:r>
          </a:p>
          <a:p>
            <a:r>
              <a:rPr lang="en-US" sz="2000" kern="1200" dirty="0">
                <a:cs typeface="Helvetica Neue Medium" panose="02000503000000020004" pitchFamily="2" charset="0"/>
              </a:rPr>
              <a:t>Air pressure</a:t>
            </a:r>
          </a:p>
          <a:p>
            <a:r>
              <a:rPr lang="en-US" sz="2000" kern="1200" dirty="0">
                <a:cs typeface="Helvetica Neue Medium" panose="02000503000000020004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599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053C1-4F83-5C47-B8DC-6F5A38E6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17320B-CF36-7B44-8316-0897DA93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wine quality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2258E26-4988-0843-8801-8D8F30351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479"/>
            <a:ext cx="6906276" cy="43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8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9DC6C-19BA-B345-B25D-ED341F45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 the representation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A773EA-3415-CA49-B78A-C91E39D72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736279"/>
            <a:ext cx="8640763" cy="1836737"/>
          </a:xfrm>
        </p:spPr>
        <p:txBody>
          <a:bodyPr/>
          <a:lstStyle/>
          <a:p>
            <a:pPr marL="180975" lvl="1" indent="0">
              <a:buNone/>
            </a:pPr>
            <a:r>
              <a:rPr lang="en-US" dirty="0"/>
              <a:t>Surface features</a:t>
            </a:r>
          </a:p>
          <a:p>
            <a:pPr lvl="2"/>
            <a:r>
              <a:rPr lang="en-US" dirty="0"/>
              <a:t>typesetting of label, length of name, color of wine</a:t>
            </a:r>
          </a:p>
          <a:p>
            <a:pPr marL="180975" lvl="1" indent="0">
              <a:buNone/>
            </a:pPr>
            <a:r>
              <a:rPr lang="en-US" dirty="0"/>
              <a:t>External knowledge</a:t>
            </a:r>
          </a:p>
          <a:p>
            <a:pPr lvl="2"/>
            <a:r>
              <a:rPr lang="en-US" dirty="0"/>
              <a:t>look up soil quality of wine region</a:t>
            </a:r>
          </a:p>
          <a:p>
            <a:pPr marL="180975" lvl="1" indent="0">
              <a:buNone/>
            </a:pPr>
            <a:r>
              <a:rPr lang="en-US" dirty="0"/>
              <a:t>Relations between features</a:t>
            </a:r>
          </a:p>
          <a:p>
            <a:pPr lvl="2"/>
            <a:r>
              <a:rPr lang="en-US" dirty="0"/>
              <a:t>ratio between residual sugar and alcohol</a:t>
            </a:r>
          </a:p>
          <a:p>
            <a:pPr marL="180975" lvl="1" indent="0">
              <a:buNone/>
            </a:pPr>
            <a:r>
              <a:rPr lang="en-US" dirty="0"/>
              <a:t>Relations between instances</a:t>
            </a:r>
          </a:p>
          <a:p>
            <a:pPr lvl="2"/>
            <a:r>
              <a:rPr lang="en-US" dirty="0"/>
              <a:t>price of earlier vintage from the same vineyard</a:t>
            </a:r>
          </a:p>
          <a:p>
            <a:pPr marL="180975" lvl="1" indent="0">
              <a:buNone/>
            </a:pPr>
            <a:r>
              <a:rPr lang="en-US" dirty="0"/>
              <a:t>Preprocessing</a:t>
            </a:r>
          </a:p>
          <a:p>
            <a:pPr lvl="2"/>
            <a:r>
              <a:rPr lang="en-US" dirty="0"/>
              <a:t>pour the wine in a glass and note down adjectives for aroma</a:t>
            </a:r>
          </a:p>
          <a:p>
            <a:pPr marL="180975" lvl="1" indent="0">
              <a:buNone/>
            </a:pPr>
            <a:r>
              <a:rPr lang="en-US" dirty="0"/>
              <a:t>Analyze sub-parts</a:t>
            </a:r>
          </a:p>
          <a:p>
            <a:pPr lvl="2"/>
            <a:r>
              <a:rPr lang="en-US" dirty="0"/>
              <a:t>properties of grapes that form part of the wine blend</a:t>
            </a:r>
          </a:p>
          <a:p>
            <a:pPr marL="180975" lvl="1" indent="0">
              <a:buNone/>
            </a:pPr>
            <a:endParaRPr lang="en-US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1B663F8-3D47-0F42-9A16-00256DE25098}"/>
              </a:ext>
            </a:extLst>
          </p:cNvPr>
          <p:cNvSpPr txBox="1">
            <a:spLocks/>
          </p:cNvSpPr>
          <p:nvPr/>
        </p:nvSpPr>
        <p:spPr>
          <a:xfrm>
            <a:off x="6516216" y="2564904"/>
            <a:ext cx="1995971" cy="1008112"/>
          </a:xfrm>
          <a:prstGeom prst="rect">
            <a:avLst/>
          </a:prstGeom>
          <a:solidFill>
            <a:srgbClr val="FFC000"/>
          </a:solidFill>
        </p:spPr>
        <p:txBody>
          <a:bodyPr anchor="ctr"/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2pPr>
            <a:lvl3pPr marL="627063" indent="-276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2000"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itchFamily="34" charset="0"/>
              <a:buChar char="◊"/>
              <a:defRPr sz="1800">
                <a:solidFill>
                  <a:schemeClr val="tx1"/>
                </a:solidFill>
                <a:latin typeface="+mn-lt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1800" b="1" kern="0" dirty="0">
                <a:solidFill>
                  <a:schemeClr val="accent6"/>
                </a:solidFill>
              </a:rPr>
              <a:t>Good features are often highly domain-specific. </a:t>
            </a:r>
          </a:p>
        </p:txBody>
      </p:sp>
    </p:spTree>
    <p:extLst>
      <p:ext uri="{BB962C8B-B14F-4D97-AF65-F5344CB8AC3E}">
        <p14:creationId xmlns:p14="http://schemas.microsoft.com/office/powerpoint/2010/main" val="36633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more features is better?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learning a classifier, every feature introduces a parameter that has to be learned.</a:t>
            </a:r>
          </a:p>
          <a:p>
            <a:r>
              <a:rPr lang="en-US" dirty="0"/>
              <a:t>More parameters </a:t>
            </a:r>
            <a:r>
              <a:rPr lang="en-US" dirty="0">
                <a:sym typeface="Wingdings" pitchFamily="2" charset="2"/>
              </a:rPr>
              <a:t> more training data required</a:t>
            </a:r>
            <a:endParaRPr lang="en-US" dirty="0"/>
          </a:p>
          <a:p>
            <a:r>
              <a:rPr lang="en-US" dirty="0"/>
              <a:t>Did we introduce too many features for the available data?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Further problems </a:t>
            </a:r>
          </a:p>
          <a:p>
            <a:pPr lvl="1"/>
            <a:r>
              <a:rPr lang="en-US" dirty="0"/>
              <a:t>Some algorithms assume features to be independent. Dependent features lead to deficient models.</a:t>
            </a:r>
          </a:p>
          <a:p>
            <a:pPr lvl="1"/>
            <a:r>
              <a:rPr lang="en-US" dirty="0"/>
              <a:t>Some algorithms only deal with binary (numeric, nominal) features.</a:t>
            </a:r>
          </a:p>
          <a:p>
            <a:pPr lvl="1"/>
            <a:r>
              <a:rPr lang="en-US" dirty="0"/>
              <a:t>Complex features take long to compute.</a:t>
            </a:r>
          </a:p>
          <a:p>
            <a:pPr lvl="1"/>
            <a:r>
              <a:rPr lang="en-US" dirty="0"/>
              <a:t>Sparse features usually don’t help much.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Wingdings"/>
                <a:sym typeface="Wingdings" pitchFamily="2" charset="2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 perform </a:t>
            </a:r>
            <a:r>
              <a:rPr lang="en-US" b="1" dirty="0">
                <a:solidFill>
                  <a:schemeClr val="accent6"/>
                </a:solidFill>
              </a:rPr>
              <a:t>feature selection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on the training data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56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37CBE-B984-DC4B-9B77-60182CC6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last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453FCE1-4E00-944A-86BF-31F3C5E4FC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Agents need to model uncertainty by using probabilities.</a:t>
                </a:r>
              </a:p>
              <a:p>
                <a:pPr lvl="1"/>
                <a:r>
                  <a:rPr lang="en-US" dirty="0"/>
                  <a:t>Conditional probability: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 (A | B)</a:t>
                </a:r>
              </a:p>
              <a:p>
                <a:pPr lvl="2"/>
                <a:r>
                  <a:rPr lang="en-US" dirty="0"/>
                  <a:t>The probability of A when we have the knowledge that B is true.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Bayes rule: </a:t>
                </a:r>
              </a:p>
              <a:p>
                <a:pPr marL="1809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e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de-DE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)∗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Don’t rely on your naïve judgement </a:t>
                </a:r>
                <a:r>
                  <a:rPr lang="en-US" dirty="0">
                    <a:sym typeface="Wingdings" pitchFamily="2" charset="2"/>
                  </a:rPr>
                  <a:t> Model the problem. 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453FCE1-4E00-944A-86BF-31F3C5E4FC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70" b="-8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6">
            <a:extLst>
              <a:ext uri="{FF2B5EF4-FFF2-40B4-BE49-F238E27FC236}">
                <a16:creationId xmlns:a16="http://schemas.microsoft.com/office/drawing/2014/main" id="{4482693C-9624-8545-9B3C-74EAD503BF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2868" y="4119417"/>
            <a:ext cx="1283851" cy="824542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3A4B98-7597-3844-908E-31F313EAC7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450" y="5114113"/>
            <a:ext cx="1146571" cy="10567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523AEA0-04A9-6848-9548-75DCB8A661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672" y="4943959"/>
            <a:ext cx="1824896" cy="12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3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F699-5594-C449-B82C-29D2B134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B16872-8BA8-7042-BD1D-D1440EF3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959767"/>
          </a:xfrm>
          <a:ln>
            <a:noFill/>
          </a:ln>
        </p:spPr>
        <p:txBody>
          <a:bodyPr/>
          <a:lstStyle/>
          <a:p>
            <a:r>
              <a:rPr lang="en-US" dirty="0"/>
              <a:t>A good feature is able to split the instances into two (or more) parts so that each part is as </a:t>
            </a:r>
            <a:r>
              <a:rPr lang="en-US" b="1" dirty="0">
                <a:solidFill>
                  <a:schemeClr val="accent6"/>
                </a:solidFill>
              </a:rPr>
              <a:t>pure</a:t>
            </a:r>
            <a:r>
              <a:rPr lang="en-US" i="1" dirty="0"/>
              <a:t> </a:t>
            </a:r>
            <a:r>
              <a:rPr lang="en-US" dirty="0"/>
              <a:t>as possible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ideally, each part contains only examples of a single class</a:t>
            </a:r>
            <a:endParaRPr lang="en-US" sz="1000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Entropy</a:t>
            </a:r>
            <a:r>
              <a:rPr lang="en-US" dirty="0"/>
              <a:t>: measure of impurity (also: unpredictability, </a:t>
            </a:r>
            <a:r>
              <a:rPr lang="en-US" dirty="0" err="1"/>
              <a:t>unorderedness</a:t>
            </a:r>
            <a:r>
              <a:rPr lang="en-US" dirty="0"/>
              <a:t>, average information content, surprise)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D928253-061D-E449-97A9-98EA05CDE169}"/>
              </a:ext>
            </a:extLst>
          </p:cNvPr>
          <p:cNvGrpSpPr/>
          <p:nvPr/>
        </p:nvGrpSpPr>
        <p:grpSpPr>
          <a:xfrm>
            <a:off x="587996" y="3728889"/>
            <a:ext cx="3767980" cy="2114985"/>
            <a:chOff x="587996" y="3728889"/>
            <a:chExt cx="3767980" cy="211498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7AC916-1330-CB4A-8556-FB93DBDFAACF}"/>
                </a:ext>
              </a:extLst>
            </p:cNvPr>
            <p:cNvSpPr/>
            <p:nvPr/>
          </p:nvSpPr>
          <p:spPr>
            <a:xfrm>
              <a:off x="1812132" y="3728889"/>
              <a:ext cx="1800200" cy="11521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5761FD-3CBB-CA4C-A25E-8D0093391DEC}"/>
                </a:ext>
              </a:extLst>
            </p:cNvPr>
            <p:cNvSpPr/>
            <p:nvPr/>
          </p:nvSpPr>
          <p:spPr>
            <a:xfrm>
              <a:off x="3131840" y="4835762"/>
              <a:ext cx="1224136" cy="10081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BF1484-9E4E-5A4D-8DD5-B3ABDEA2A53E}"/>
                </a:ext>
              </a:extLst>
            </p:cNvPr>
            <p:cNvSpPr/>
            <p:nvPr/>
          </p:nvSpPr>
          <p:spPr>
            <a:xfrm>
              <a:off x="587996" y="4664993"/>
              <a:ext cx="1224136" cy="10081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860D37F-A730-AB41-A308-E2520C9D38D2}"/>
                </a:ext>
              </a:extLst>
            </p:cNvPr>
            <p:cNvSpPr txBox="1"/>
            <p:nvPr/>
          </p:nvSpPr>
          <p:spPr>
            <a:xfrm>
              <a:off x="1991358" y="38425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871FC2E-940C-B94E-AC18-EA184EDF101F}"/>
                </a:ext>
              </a:extLst>
            </p:cNvPr>
            <p:cNvSpPr txBox="1"/>
            <p:nvPr/>
          </p:nvSpPr>
          <p:spPr>
            <a:xfrm>
              <a:off x="2143758" y="39949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B83B355-F819-C944-BB81-274C1F055F0C}"/>
                </a:ext>
              </a:extLst>
            </p:cNvPr>
            <p:cNvSpPr txBox="1"/>
            <p:nvPr/>
          </p:nvSpPr>
          <p:spPr>
            <a:xfrm>
              <a:off x="2143758" y="425036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6E2FF7B-6A09-6443-BD71-63A0DD836050}"/>
                </a:ext>
              </a:extLst>
            </p:cNvPr>
            <p:cNvSpPr txBox="1"/>
            <p:nvPr/>
          </p:nvSpPr>
          <p:spPr>
            <a:xfrm>
              <a:off x="2505546" y="4442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7C508BD-9024-7D48-935E-6FE81B71E780}"/>
                </a:ext>
              </a:extLst>
            </p:cNvPr>
            <p:cNvSpPr txBox="1"/>
            <p:nvPr/>
          </p:nvSpPr>
          <p:spPr>
            <a:xfrm>
              <a:off x="2879812" y="434629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3F68B7B-6108-5149-8B48-A3206EB41561}"/>
                </a:ext>
              </a:extLst>
            </p:cNvPr>
            <p:cNvSpPr txBox="1"/>
            <p:nvPr/>
          </p:nvSpPr>
          <p:spPr>
            <a:xfrm>
              <a:off x="3094236" y="400923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6C793A-6ECD-D44B-A948-6AA2A317349A}"/>
                </a:ext>
              </a:extLst>
            </p:cNvPr>
            <p:cNvSpPr txBox="1"/>
            <p:nvPr/>
          </p:nvSpPr>
          <p:spPr>
            <a:xfrm>
              <a:off x="2510582" y="381634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5CA52FB-76B0-4246-9BAF-80D2ABCC8380}"/>
                </a:ext>
              </a:extLst>
            </p:cNvPr>
            <p:cNvSpPr txBox="1"/>
            <p:nvPr/>
          </p:nvSpPr>
          <p:spPr>
            <a:xfrm>
              <a:off x="2766318" y="39403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7522F39-D69F-C247-906D-A3462BEDDE3F}"/>
                </a:ext>
              </a:extLst>
            </p:cNvPr>
            <p:cNvSpPr txBox="1"/>
            <p:nvPr/>
          </p:nvSpPr>
          <p:spPr>
            <a:xfrm>
              <a:off x="2918718" y="40927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4DE83BA-A757-044E-87BD-2A0469CC89B6}"/>
                </a:ext>
              </a:extLst>
            </p:cNvPr>
            <p:cNvSpPr txBox="1"/>
            <p:nvPr/>
          </p:nvSpPr>
          <p:spPr>
            <a:xfrm>
              <a:off x="3071118" y="42451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1A791ED-583C-5A4A-8941-4672EB670B0D}"/>
                </a:ext>
              </a:extLst>
            </p:cNvPr>
            <p:cNvSpPr txBox="1"/>
            <p:nvPr/>
          </p:nvSpPr>
          <p:spPr>
            <a:xfrm>
              <a:off x="2627300" y="418194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F8BDFED-A8D0-B848-935F-C673EDABB493}"/>
                </a:ext>
              </a:extLst>
            </p:cNvPr>
            <p:cNvSpPr txBox="1"/>
            <p:nvPr/>
          </p:nvSpPr>
          <p:spPr>
            <a:xfrm>
              <a:off x="2386422" y="405503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DA81850-762F-8847-8C19-26B296D82A76}"/>
                </a:ext>
              </a:extLst>
            </p:cNvPr>
            <p:cNvSpPr txBox="1"/>
            <p:nvPr/>
          </p:nvSpPr>
          <p:spPr>
            <a:xfrm>
              <a:off x="816460" y="47156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3BC3E63-5E86-CE47-A354-410696A57C24}"/>
                </a:ext>
              </a:extLst>
            </p:cNvPr>
            <p:cNvSpPr txBox="1"/>
            <p:nvPr/>
          </p:nvSpPr>
          <p:spPr>
            <a:xfrm>
              <a:off x="968860" y="48680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AFD8296-2A4C-8B47-9379-40C7E2469369}"/>
                </a:ext>
              </a:extLst>
            </p:cNvPr>
            <p:cNvSpPr txBox="1"/>
            <p:nvPr/>
          </p:nvSpPr>
          <p:spPr>
            <a:xfrm>
              <a:off x="1121260" y="50204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B6199A7-7FB8-3542-9062-0D5D6A49A127}"/>
                </a:ext>
              </a:extLst>
            </p:cNvPr>
            <p:cNvSpPr txBox="1"/>
            <p:nvPr/>
          </p:nvSpPr>
          <p:spPr>
            <a:xfrm>
              <a:off x="803772" y="51728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709CA43-DA82-2C4B-9858-ACDB4CA440E1}"/>
                </a:ext>
              </a:extLst>
            </p:cNvPr>
            <p:cNvSpPr txBox="1"/>
            <p:nvPr/>
          </p:nvSpPr>
          <p:spPr>
            <a:xfrm>
              <a:off x="3360304" y="494423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4E1452-1C6E-3C44-85B7-D73C33F3B867}"/>
                </a:ext>
              </a:extLst>
            </p:cNvPr>
            <p:cNvSpPr txBox="1"/>
            <p:nvPr/>
          </p:nvSpPr>
          <p:spPr>
            <a:xfrm>
              <a:off x="3743908" y="511979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12FCF79-96EB-C047-908D-6447E4B54A59}"/>
                </a:ext>
              </a:extLst>
            </p:cNvPr>
            <p:cNvSpPr txBox="1"/>
            <p:nvPr/>
          </p:nvSpPr>
          <p:spPr>
            <a:xfrm>
              <a:off x="3383868" y="536607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DB78FD7-BE79-024A-9784-1E628215AB0E}"/>
                </a:ext>
              </a:extLst>
            </p:cNvPr>
            <p:cNvSpPr txBox="1"/>
            <p:nvPr/>
          </p:nvSpPr>
          <p:spPr>
            <a:xfrm>
              <a:off x="3612332" y="491761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7A56531-28E1-CD4D-9FDF-15D1990A15E2}"/>
                </a:ext>
              </a:extLst>
            </p:cNvPr>
            <p:cNvSpPr txBox="1"/>
            <p:nvPr/>
          </p:nvSpPr>
          <p:spPr>
            <a:xfrm>
              <a:off x="3687396" y="531356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2ACF81F-3E32-AC46-A3BC-3F1B79251386}"/>
                </a:ext>
              </a:extLst>
            </p:cNvPr>
            <p:cNvSpPr txBox="1"/>
            <p:nvPr/>
          </p:nvSpPr>
          <p:spPr>
            <a:xfrm>
              <a:off x="1209402" y="47048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41E60EE-86B8-664B-BAFB-D0BBD6EF7BC4}"/>
                </a:ext>
              </a:extLst>
            </p:cNvPr>
            <p:cNvSpPr txBox="1"/>
            <p:nvPr/>
          </p:nvSpPr>
          <p:spPr>
            <a:xfrm>
              <a:off x="1329196" y="495092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FA68C3D-EEA9-584E-9A64-BF83995D3692}"/>
                </a:ext>
              </a:extLst>
            </p:cNvPr>
            <p:cNvSpPr txBox="1"/>
            <p:nvPr/>
          </p:nvSpPr>
          <p:spPr>
            <a:xfrm>
              <a:off x="1217736" y="52481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33A2A452-52B2-A64B-B897-6C6BFA0D51D6}"/>
              </a:ext>
            </a:extLst>
          </p:cNvPr>
          <p:cNvSpPr txBox="1"/>
          <p:nvPr/>
        </p:nvSpPr>
        <p:spPr>
          <a:xfrm>
            <a:off x="172876" y="3686061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: male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: female</a:t>
            </a:r>
          </a:p>
          <a:p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426A758-B927-4B44-99FE-A4621BFE6BF4}"/>
              </a:ext>
            </a:extLst>
          </p:cNvPr>
          <p:cNvSpPr txBox="1"/>
          <p:nvPr/>
        </p:nvSpPr>
        <p:spPr>
          <a:xfrm>
            <a:off x="525254" y="5866527"/>
            <a:ext cx="167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feature 1: true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22DC432-E35D-6B43-9E3C-56D9C7A683A6}"/>
              </a:ext>
            </a:extLst>
          </p:cNvPr>
          <p:cNvSpPr txBox="1"/>
          <p:nvPr/>
        </p:nvSpPr>
        <p:spPr>
          <a:xfrm>
            <a:off x="2899360" y="5866527"/>
            <a:ext cx="196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feature 1: false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6843F0F-4A01-044B-B5F0-80974D8BE3C2}"/>
              </a:ext>
            </a:extLst>
          </p:cNvPr>
          <p:cNvSpPr txBox="1"/>
          <p:nvPr/>
        </p:nvSpPr>
        <p:spPr>
          <a:xfrm>
            <a:off x="4401582" y="4089094"/>
            <a:ext cx="167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vs.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A10E02C-1F13-3344-9C54-85015B2AA0BB}"/>
              </a:ext>
            </a:extLst>
          </p:cNvPr>
          <p:cNvGrpSpPr/>
          <p:nvPr/>
        </p:nvGrpSpPr>
        <p:grpSpPr>
          <a:xfrm>
            <a:off x="5089192" y="3762945"/>
            <a:ext cx="3767980" cy="2114985"/>
            <a:chOff x="587996" y="3728889"/>
            <a:chExt cx="3767980" cy="2114985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6E701C-2302-F840-91D2-A5D65BCC8482}"/>
                </a:ext>
              </a:extLst>
            </p:cNvPr>
            <p:cNvSpPr/>
            <p:nvPr/>
          </p:nvSpPr>
          <p:spPr>
            <a:xfrm>
              <a:off x="1812132" y="3728889"/>
              <a:ext cx="1800200" cy="11521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1794E0B-1A80-EF4F-9B5D-91FC12EFBA20}"/>
                </a:ext>
              </a:extLst>
            </p:cNvPr>
            <p:cNvSpPr/>
            <p:nvPr/>
          </p:nvSpPr>
          <p:spPr>
            <a:xfrm>
              <a:off x="3131840" y="4835762"/>
              <a:ext cx="1224136" cy="10081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BF93A08-2DCD-0D41-B6FF-3CFB4D82389B}"/>
                </a:ext>
              </a:extLst>
            </p:cNvPr>
            <p:cNvSpPr/>
            <p:nvPr/>
          </p:nvSpPr>
          <p:spPr>
            <a:xfrm>
              <a:off x="587996" y="4664993"/>
              <a:ext cx="1224136" cy="10081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6F905367-78BF-D74B-BDDA-DE6F894F028C}"/>
                </a:ext>
              </a:extLst>
            </p:cNvPr>
            <p:cNvSpPr txBox="1"/>
            <p:nvPr/>
          </p:nvSpPr>
          <p:spPr>
            <a:xfrm>
              <a:off x="1991358" y="38425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93B40872-D8E2-0E42-B173-24BEB2ECCE71}"/>
                </a:ext>
              </a:extLst>
            </p:cNvPr>
            <p:cNvSpPr txBox="1"/>
            <p:nvPr/>
          </p:nvSpPr>
          <p:spPr>
            <a:xfrm>
              <a:off x="2143758" y="39949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7C81361-6DC0-034B-868B-8840835DA483}"/>
                </a:ext>
              </a:extLst>
            </p:cNvPr>
            <p:cNvSpPr txBox="1"/>
            <p:nvPr/>
          </p:nvSpPr>
          <p:spPr>
            <a:xfrm>
              <a:off x="2143758" y="425036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FDACC6AD-B4F5-7F43-AE40-922F8AE6F27E}"/>
                </a:ext>
              </a:extLst>
            </p:cNvPr>
            <p:cNvSpPr txBox="1"/>
            <p:nvPr/>
          </p:nvSpPr>
          <p:spPr>
            <a:xfrm>
              <a:off x="2505546" y="4442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88AF40B3-1476-7346-84C3-D2E9EE4DEAB3}"/>
                </a:ext>
              </a:extLst>
            </p:cNvPr>
            <p:cNvSpPr txBox="1"/>
            <p:nvPr/>
          </p:nvSpPr>
          <p:spPr>
            <a:xfrm>
              <a:off x="2879812" y="434629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6070826-3304-5540-8620-6590BC9A14BC}"/>
                </a:ext>
              </a:extLst>
            </p:cNvPr>
            <p:cNvSpPr txBox="1"/>
            <p:nvPr/>
          </p:nvSpPr>
          <p:spPr>
            <a:xfrm>
              <a:off x="3094236" y="400923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C201B28-6416-4747-A125-48EEAF9474A6}"/>
                </a:ext>
              </a:extLst>
            </p:cNvPr>
            <p:cNvSpPr txBox="1"/>
            <p:nvPr/>
          </p:nvSpPr>
          <p:spPr>
            <a:xfrm>
              <a:off x="2510582" y="381634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EA3D000-E381-714E-99C9-50AB723AC5BC}"/>
                </a:ext>
              </a:extLst>
            </p:cNvPr>
            <p:cNvSpPr txBox="1"/>
            <p:nvPr/>
          </p:nvSpPr>
          <p:spPr>
            <a:xfrm>
              <a:off x="2766318" y="39403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DDCDA1D-12B2-F648-B8D6-9CF2A25D9C8A}"/>
                </a:ext>
              </a:extLst>
            </p:cNvPr>
            <p:cNvSpPr txBox="1"/>
            <p:nvPr/>
          </p:nvSpPr>
          <p:spPr>
            <a:xfrm>
              <a:off x="2918718" y="40927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9D1F00D5-6701-9646-9751-5DD4247074D8}"/>
                </a:ext>
              </a:extLst>
            </p:cNvPr>
            <p:cNvSpPr txBox="1"/>
            <p:nvPr/>
          </p:nvSpPr>
          <p:spPr>
            <a:xfrm>
              <a:off x="3071118" y="424516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0D7F3122-EAF9-C847-98E9-B69BEC147864}"/>
                </a:ext>
              </a:extLst>
            </p:cNvPr>
            <p:cNvSpPr txBox="1"/>
            <p:nvPr/>
          </p:nvSpPr>
          <p:spPr>
            <a:xfrm>
              <a:off x="2627300" y="418194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AE330192-F947-7D4E-B076-8D39EBC309C5}"/>
                </a:ext>
              </a:extLst>
            </p:cNvPr>
            <p:cNvSpPr txBox="1"/>
            <p:nvPr/>
          </p:nvSpPr>
          <p:spPr>
            <a:xfrm>
              <a:off x="2386422" y="405503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FB8DEE1-F5BD-1C42-AD93-BE1FC8CA88B2}"/>
                </a:ext>
              </a:extLst>
            </p:cNvPr>
            <p:cNvSpPr txBox="1"/>
            <p:nvPr/>
          </p:nvSpPr>
          <p:spPr>
            <a:xfrm>
              <a:off x="816460" y="47156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2C887199-DD04-9C49-B88E-2B77823072A0}"/>
                </a:ext>
              </a:extLst>
            </p:cNvPr>
            <p:cNvSpPr txBox="1"/>
            <p:nvPr/>
          </p:nvSpPr>
          <p:spPr>
            <a:xfrm>
              <a:off x="968860" y="48680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8A1D304-4A51-7743-A852-E882DBE41DFA}"/>
                </a:ext>
              </a:extLst>
            </p:cNvPr>
            <p:cNvSpPr txBox="1"/>
            <p:nvPr/>
          </p:nvSpPr>
          <p:spPr>
            <a:xfrm>
              <a:off x="1121260" y="50204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4A1518A-0D41-B346-BF99-5FDDACDF13FE}"/>
                </a:ext>
              </a:extLst>
            </p:cNvPr>
            <p:cNvSpPr txBox="1"/>
            <p:nvPr/>
          </p:nvSpPr>
          <p:spPr>
            <a:xfrm>
              <a:off x="803772" y="517282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22AFFC0-9F97-B14E-84D6-8ECC53FC743A}"/>
                </a:ext>
              </a:extLst>
            </p:cNvPr>
            <p:cNvSpPr txBox="1"/>
            <p:nvPr/>
          </p:nvSpPr>
          <p:spPr>
            <a:xfrm>
              <a:off x="3360304" y="494423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53EA34E3-AE19-FF41-A700-BAF3F43E5FFF}"/>
                </a:ext>
              </a:extLst>
            </p:cNvPr>
            <p:cNvSpPr txBox="1"/>
            <p:nvPr/>
          </p:nvSpPr>
          <p:spPr>
            <a:xfrm>
              <a:off x="3743908" y="511979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31D1736F-9272-8A4B-9EA8-D455BED99895}"/>
                </a:ext>
              </a:extLst>
            </p:cNvPr>
            <p:cNvSpPr txBox="1"/>
            <p:nvPr/>
          </p:nvSpPr>
          <p:spPr>
            <a:xfrm>
              <a:off x="3383868" y="536607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7F97CAE-7F98-9846-8CA1-037788FE51DB}"/>
                </a:ext>
              </a:extLst>
            </p:cNvPr>
            <p:cNvSpPr txBox="1"/>
            <p:nvPr/>
          </p:nvSpPr>
          <p:spPr>
            <a:xfrm>
              <a:off x="3612332" y="491761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9ED288D-DEDA-454C-B837-101774B9AA3B}"/>
                </a:ext>
              </a:extLst>
            </p:cNvPr>
            <p:cNvSpPr txBox="1"/>
            <p:nvPr/>
          </p:nvSpPr>
          <p:spPr>
            <a:xfrm>
              <a:off x="3687396" y="531356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0F2DD31-ABC1-9845-8359-8BB357F29397}"/>
                </a:ext>
              </a:extLst>
            </p:cNvPr>
            <p:cNvSpPr txBox="1"/>
            <p:nvPr/>
          </p:nvSpPr>
          <p:spPr>
            <a:xfrm>
              <a:off x="1209402" y="4704817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B050"/>
                  </a:solidFill>
                </a:rPr>
                <a:t>x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3DADC2D6-6F7A-F54F-A7CF-4A23F1D6CA09}"/>
                </a:ext>
              </a:extLst>
            </p:cNvPr>
            <p:cNvSpPr txBox="1"/>
            <p:nvPr/>
          </p:nvSpPr>
          <p:spPr>
            <a:xfrm>
              <a:off x="1329196" y="495092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19BFCA4D-D463-A740-93D3-039B9037CEFB}"/>
                </a:ext>
              </a:extLst>
            </p:cNvPr>
            <p:cNvSpPr txBox="1"/>
            <p:nvPr/>
          </p:nvSpPr>
          <p:spPr>
            <a:xfrm>
              <a:off x="1217736" y="524817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E594E90C-74BA-9F45-8D74-09B770D066B8}"/>
              </a:ext>
            </a:extLst>
          </p:cNvPr>
          <p:cNvSpPr txBox="1"/>
          <p:nvPr/>
        </p:nvSpPr>
        <p:spPr>
          <a:xfrm>
            <a:off x="5026450" y="5900583"/>
            <a:ext cx="167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feature 2: true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1D75E70C-0D94-9F4F-B52F-E4390A8BEA48}"/>
              </a:ext>
            </a:extLst>
          </p:cNvPr>
          <p:cNvSpPr txBox="1"/>
          <p:nvPr/>
        </p:nvSpPr>
        <p:spPr>
          <a:xfrm>
            <a:off x="7400556" y="5900583"/>
            <a:ext cx="196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feature 2: false</a:t>
            </a:r>
          </a:p>
        </p:txBody>
      </p:sp>
    </p:spTree>
    <p:extLst>
      <p:ext uri="{BB962C8B-B14F-4D97-AF65-F5344CB8AC3E}">
        <p14:creationId xmlns:p14="http://schemas.microsoft.com/office/powerpoint/2010/main" val="228538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EA34-3FF4-264F-BE72-C9E6BB28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a feature 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4937EB-28C4-B64D-A0F6-1CC7D8944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3" y="1592263"/>
                <a:ext cx="8640763" cy="1836737"/>
              </a:xfrm>
            </p:spPr>
            <p:txBody>
              <a:bodyPr/>
              <a:lstStyle/>
              <a:p>
                <a:r>
                  <a:rPr lang="en-US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Entropy H(S): </a:t>
                </a:r>
                <a:r>
                  <a:rPr lang="en-US" sz="2000" dirty="0"/>
                  <a:t>measure of impurity in a set </a:t>
                </a:r>
                <a:r>
                  <a:rPr lang="en-US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en-US" sz="2000" dirty="0"/>
                  <a:t> of instances with respect to gold labels </a:t>
                </a:r>
                <a:r>
                  <a:rPr lang="en-US" sz="2000" b="1" dirty="0" err="1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i</a:t>
                </a:r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𝐄𝐧𝐭𝐫𝐨𝐩𝐲</m:t>
                      </m:r>
                      <m:d>
                        <m:dPr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d>
                      <m:r>
                        <a:rPr lang="de-DE" sz="2000" b="1" i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de-DE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𝒈𝒐𝒍𝒅𝒍𝒂𝒃𝒆𝒍</m:t>
                                  </m:r>
                                </m:e>
                                <m:sub>
                                  <m:r>
                                    <a:rPr lang="de-DE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de-DE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de-DE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r>
                                <a:rPr lang="de-DE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fName>
                            <m:e>
                              <m:r>
                                <a:rPr lang="de-DE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de-DE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𝒈𝒐𝒍𝒅𝒍𝒂𝒃𝒆𝒍</m:t>
                                      </m:r>
                                    </m:e>
                                    <m:sub>
                                      <m:r>
                                        <a:rPr lang="de-DE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Labels = {female, male}, S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= {has-long-hair=true}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Entropy</m:t>
                    </m:r>
                    <m:d>
                      <m:dPr>
                        <m:ctrlPr>
                          <a:rPr lang="de-DE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female</m:t>
                        </m:r>
                      </m:e>
                    </m:d>
                    <m: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female</m:t>
                        </m:r>
                      </m:e>
                    </m:d>
                    <m: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male</m:t>
                        </m:r>
                      </m:e>
                    </m:d>
                  </m:oMath>
                </a14:m>
                <a:r>
                  <a:rPr lang="de-DE" sz="1800" b="0" i="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male</m:t>
                        </m:r>
                      </m:e>
                    </m:d>
                  </m:oMath>
                </a14:m>
                <a:endParaRPr lang="de-DE" sz="18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1800" b="0" dirty="0">
                    <a:solidFill>
                      <a:schemeClr val="accent6"/>
                    </a:solidFill>
                  </a:rPr>
                  <a:t>	      </a:t>
                </a:r>
                <a14:m>
                  <m:oMath xmlns:m="http://schemas.openxmlformats.org/officeDocument/2006/math">
                    <m:r>
                      <a:rPr lang="de-DE" sz="18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18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de-DE" sz="18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de-DE" sz="1800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func>
                    <m:r>
                      <a:rPr lang="de-DE" sz="18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de-DE" sz="1800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de-DE" sz="1800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func>
                  </m:oMath>
                </a14:m>
                <a:r>
                  <a:rPr lang="de-DE" sz="1800" dirty="0">
                    <a:solidFill>
                      <a:schemeClr val="accent6"/>
                    </a:solidFill>
                  </a:rPr>
                  <a:t> = 0.65</a:t>
                </a: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r>
                  <a:rPr lang="de-DE" sz="600" dirty="0">
                    <a:solidFill>
                      <a:schemeClr val="accent6"/>
                    </a:solidFill>
                  </a:rPr>
                  <a:t> </a:t>
                </a:r>
                <a:br>
                  <a:rPr lang="en-US" sz="1800" dirty="0"/>
                </a:br>
                <a:r>
                  <a:rPr lang="en-US" sz="1800" dirty="0"/>
                  <a:t>S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= {has-long-hair=false}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Entropy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female</m:t>
                        </m:r>
                      </m:e>
                    </m:d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female</m:t>
                        </m:r>
                      </m:e>
                    </m:d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male</m:t>
                        </m:r>
                      </m:e>
                    </m:d>
                  </m:oMath>
                </a14:m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male</m:t>
                        </m:r>
                      </m:e>
                    </m:d>
                  </m:oMath>
                </a14:m>
                <a:endParaRPr lang="de-DE" sz="18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1800" dirty="0">
                    <a:solidFill>
                      <a:schemeClr val="accent6"/>
                    </a:solidFill>
                  </a:rPr>
                  <a:t>	      </a:t>
                </a:r>
                <a14:m>
                  <m:oMath xmlns:m="http://schemas.openxmlformats.org/officeDocument/2006/math"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de-DE" sz="18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de-DE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func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de-DE" sz="18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r>
                      <a:rPr lang="de-DE" sz="18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de-DE" sz="1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num>
                          <m:den>
                            <m:r>
                              <a:rPr lang="de-DE" sz="18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func>
                  </m:oMath>
                </a14:m>
                <a:r>
                  <a:rPr lang="de-DE" sz="1800" dirty="0">
                    <a:solidFill>
                      <a:schemeClr val="accent6"/>
                    </a:solidFill>
                  </a:rPr>
                  <a:t> = 0.77</a:t>
                </a: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4937EB-28C4-B64D-A0F6-1CC7D8944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3" y="1592263"/>
                <a:ext cx="8640763" cy="1836737"/>
              </a:xfrm>
              <a:blipFill>
                <a:blip r:embed="rId3"/>
                <a:stretch>
                  <a:fillRect l="-587" t="-19178" b="-145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9F96266-EEF3-654E-BBCF-A5C24661CCD4}"/>
              </a:ext>
            </a:extLst>
          </p:cNvPr>
          <p:cNvGraphicFramePr>
            <a:graphicFrameLocks noGrp="1"/>
          </p:cNvGraphicFramePr>
          <p:nvPr/>
        </p:nvGraphicFramePr>
        <p:xfrm>
          <a:off x="5868144" y="4151352"/>
          <a:ext cx="2809105" cy="10058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476906">
                  <a:extLst>
                    <a:ext uri="{9D8B030D-6E8A-4147-A177-3AD203B41FA5}">
                      <a16:colId xmlns:a16="http://schemas.microsoft.com/office/drawing/2014/main" val="1186894344"/>
                    </a:ext>
                  </a:extLst>
                </a:gridCol>
                <a:gridCol w="642133">
                  <a:extLst>
                    <a:ext uri="{9D8B030D-6E8A-4147-A177-3AD203B41FA5}">
                      <a16:colId xmlns:a16="http://schemas.microsoft.com/office/drawing/2014/main" val="951128497"/>
                    </a:ext>
                  </a:extLst>
                </a:gridCol>
                <a:gridCol w="690066">
                  <a:extLst>
                    <a:ext uri="{9D8B030D-6E8A-4147-A177-3AD203B41FA5}">
                      <a16:colId xmlns:a16="http://schemas.microsoft.com/office/drawing/2014/main" val="2275835713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has-long-hair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791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37547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03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3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B672A-752F-0440-8019-4B3172AB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Entropy: interpretation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91FB6FD-699D-D34C-812B-96C819BC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623592"/>
            <a:ext cx="2914020" cy="2870200"/>
          </a:xfrm>
          <a:prstGeom prst="rect">
            <a:avLst/>
          </a:prstGeom>
        </p:spPr>
      </p:pic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8A80C904-3937-F74C-9E49-A76114957011}"/>
              </a:ext>
            </a:extLst>
          </p:cNvPr>
          <p:cNvCxnSpPr/>
          <p:nvPr/>
        </p:nvCxnSpPr>
        <p:spPr>
          <a:xfrm flipH="1" flipV="1">
            <a:off x="3662452" y="5138192"/>
            <a:ext cx="381000" cy="3810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F30F1128-6A40-2945-8BEA-1DEA117BFF5B}"/>
              </a:ext>
            </a:extLst>
          </p:cNvPr>
          <p:cNvSpPr/>
          <p:nvPr/>
        </p:nvSpPr>
        <p:spPr>
          <a:xfrm>
            <a:off x="3281452" y="5519192"/>
            <a:ext cx="2743200" cy="609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Minimal value if only one label left in S</a:t>
            </a:r>
          </a:p>
        </p:txBody>
      </p:sp>
      <p:cxnSp>
        <p:nvCxnSpPr>
          <p:cNvPr id="8" name="Straight Arrow Connector 21">
            <a:extLst>
              <a:ext uri="{FF2B5EF4-FFF2-40B4-BE49-F238E27FC236}">
                <a16:creationId xmlns:a16="http://schemas.microsoft.com/office/drawing/2014/main" id="{657B7613-4DE8-3141-94BC-79A0640F18E7}"/>
              </a:ext>
            </a:extLst>
          </p:cNvPr>
          <p:cNvCxnSpPr/>
          <p:nvPr/>
        </p:nvCxnSpPr>
        <p:spPr>
          <a:xfrm flipV="1">
            <a:off x="5415052" y="5061992"/>
            <a:ext cx="381000" cy="4572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C41FB5C5-B296-6F4E-9FFE-B7D0512A12BB}"/>
              </a:ext>
            </a:extLst>
          </p:cNvPr>
          <p:cNvSpPr/>
          <p:nvPr/>
        </p:nvSpPr>
        <p:spPr>
          <a:xfrm>
            <a:off x="3129052" y="1556792"/>
            <a:ext cx="3099132" cy="609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Maximal value if labels are equally distributed in S</a:t>
            </a:r>
          </a:p>
        </p:txBody>
      </p:sp>
      <p:cxnSp>
        <p:nvCxnSpPr>
          <p:cNvPr id="10" name="Straight Arrow Connector 26">
            <a:extLst>
              <a:ext uri="{FF2B5EF4-FFF2-40B4-BE49-F238E27FC236}">
                <a16:creationId xmlns:a16="http://schemas.microsoft.com/office/drawing/2014/main" id="{5953D327-9610-7347-9137-B3A91C4FE0BC}"/>
              </a:ext>
            </a:extLst>
          </p:cNvPr>
          <p:cNvCxnSpPr/>
          <p:nvPr/>
        </p:nvCxnSpPr>
        <p:spPr>
          <a:xfrm>
            <a:off x="4729252" y="2166392"/>
            <a:ext cx="0" cy="6096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3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EA34-3FF4-264F-BE72-C9E6BB28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a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4937EB-28C4-B64D-A0F6-1CC7D8944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= weighted average entropy over all feature values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𝐟𝐞𝐚𝐭𝐮𝐫𝐞</m:t>
                          </m:r>
                        </m:e>
                      </m:d>
                      <m:r>
                        <a:rPr lang="de-DE" sz="2000" b="1" i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de-DE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𝐄𝐧𝐭𝐫𝐨𝐩𝐲</m:t>
                          </m:r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de-DE" sz="2000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de-DE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 err="1"/>
                  <a:t>weighted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part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sub>
                    </m:sSub>
                    <m:r>
                      <a:rPr lang="de-DE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𝐒</m:t>
                                </m:r>
                              </m:e>
                              <m:sub>
                                <m:r>
                                  <a:rPr lang="de-DE" b="1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𝐤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𝐒</m:t>
                            </m:r>
                          </m:e>
                        </m:d>
                      </m:den>
                    </m:f>
                  </m:oMath>
                </a14:m>
                <a:endPara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Entropy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has-long-hair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true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0.65</a:t>
                </a:r>
              </a:p>
              <a:p>
                <a:pPr marL="0" indent="0">
                  <a:buNone/>
                </a:pP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Entropy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has-long-hair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false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0.77</a:t>
                </a:r>
              </a:p>
              <a:p>
                <a:pPr marL="0" indent="0">
                  <a:buNone/>
                </a:pP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Information(</a:t>
                </a:r>
                <a:r>
                  <a:rPr lang="de-DE" sz="1800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has-long-hair</a:t>
                </a:r>
                <a:r>
                  <a:rPr lang="de-DE" sz="1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de-DE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de-DE" sz="1800" b="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∗0.65+</m:t>
                    </m:r>
                    <m:f>
                      <m:fPr>
                        <m:ctrlPr>
                          <a:rPr lang="de-DE" sz="1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num>
                      <m:den>
                        <m:r>
                          <a:rPr lang="de-DE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de-DE" sz="1800" b="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∗0.7</m:t>
                    </m:r>
                    <m:r>
                      <a:rPr lang="de-DE" sz="1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de-DE" sz="1800" b="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</m:t>
                    </m:r>
                    <m:r>
                      <a:rPr lang="de-DE" sz="1800" b="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de-DE" sz="1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84937EB-28C4-B64D-A0F6-1CC7D8944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81" t="-34247" b="-8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2B553C5-FB80-0B45-BC54-730FD35B337F}"/>
              </a:ext>
            </a:extLst>
          </p:cNvPr>
          <p:cNvGraphicFramePr>
            <a:graphicFrameLocks noGrp="1"/>
          </p:cNvGraphicFramePr>
          <p:nvPr/>
        </p:nvGraphicFramePr>
        <p:xfrm>
          <a:off x="3491880" y="5373216"/>
          <a:ext cx="2809105" cy="10058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476906">
                  <a:extLst>
                    <a:ext uri="{9D8B030D-6E8A-4147-A177-3AD203B41FA5}">
                      <a16:colId xmlns:a16="http://schemas.microsoft.com/office/drawing/2014/main" val="1186894344"/>
                    </a:ext>
                  </a:extLst>
                </a:gridCol>
                <a:gridCol w="642133">
                  <a:extLst>
                    <a:ext uri="{9D8B030D-6E8A-4147-A177-3AD203B41FA5}">
                      <a16:colId xmlns:a16="http://schemas.microsoft.com/office/drawing/2014/main" val="951128497"/>
                    </a:ext>
                  </a:extLst>
                </a:gridCol>
                <a:gridCol w="690066">
                  <a:extLst>
                    <a:ext uri="{9D8B030D-6E8A-4147-A177-3AD203B41FA5}">
                      <a16:colId xmlns:a16="http://schemas.microsoft.com/office/drawing/2014/main" val="2275835713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has-long-hair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791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37547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03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43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EA34-3FF4-264F-BE72-C9E6BB28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937EB-28C4-B64D-A0F6-1CC7D894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. </a:t>
            </a:r>
          </a:p>
          <a:p>
            <a:endParaRPr lang="en-US" b="1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9F96266-EEF3-654E-BBCF-A5C24661CCD4}"/>
              </a:ext>
            </a:extLst>
          </p:cNvPr>
          <p:cNvGraphicFramePr>
            <a:graphicFrameLocks noGrp="1"/>
          </p:cNvGraphicFramePr>
          <p:nvPr/>
        </p:nvGraphicFramePr>
        <p:xfrm>
          <a:off x="2411760" y="5132316"/>
          <a:ext cx="3438126" cy="11125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00364">
                  <a:extLst>
                    <a:ext uri="{9D8B030D-6E8A-4147-A177-3AD203B41FA5}">
                      <a16:colId xmlns:a16="http://schemas.microsoft.com/office/drawing/2014/main" val="1186894344"/>
                    </a:ext>
                  </a:extLst>
                </a:gridCol>
                <a:gridCol w="687625">
                  <a:extLst>
                    <a:ext uri="{9D8B030D-6E8A-4147-A177-3AD203B41FA5}">
                      <a16:colId xmlns:a16="http://schemas.microsoft.com/office/drawing/2014/main" val="951128497"/>
                    </a:ext>
                  </a:extLst>
                </a:gridCol>
                <a:gridCol w="750137">
                  <a:extLst>
                    <a:ext uri="{9D8B030D-6E8A-4147-A177-3AD203B41FA5}">
                      <a16:colId xmlns:a16="http://schemas.microsoft.com/office/drawing/2014/main" val="227583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has-long-hair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3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039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3380388E-5EE2-C946-B531-CA54DA3E3F90}"/>
                  </a:ext>
                </a:extLst>
              </p:cNvPr>
              <p:cNvSpPr/>
              <p:nvPr/>
            </p:nvSpPr>
            <p:spPr>
              <a:xfrm>
                <a:off x="619894" y="2839007"/>
                <a:ext cx="7902624" cy="1870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Information(Before) =  </a:t>
                </a:r>
                <a14:m>
                  <m:oMath xmlns:m="http://schemas.openxmlformats.org/officeDocument/2006/math">
                    <m:r>
                      <a:rPr lang="de-DE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de-DE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𝐄𝐧𝐭𝐫𝐨𝐩𝐲</m:t>
                    </m:r>
                    <m:d>
                      <m:d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</m:d>
                    <m:r>
                      <a:rPr lang="de-DE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𝟒𝟎</m:t>
                        </m:r>
                      </m:den>
                    </m:f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f>
                          <m:f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𝟐𝟎</m:t>
                            </m:r>
                          </m:num>
                          <m:den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𝟒𝟎</m:t>
                            </m:r>
                          </m:den>
                        </m:f>
                      </m:e>
                    </m:func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𝟒𝟎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f>
                          <m:f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𝟐𝟎</m:t>
                            </m:r>
                          </m:num>
                          <m:den>
                            <m: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𝟒𝟎</m:t>
                            </m:r>
                          </m:den>
                        </m:f>
                      </m:e>
                    </m:func>
                  </m:oMath>
                </a14:m>
                <a:r>
                  <a:rPr lang="de-DE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</a:t>
                </a:r>
              </a:p>
              <a:p>
                <a:endParaRPr lang="de-DE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Information(Feature) =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𝟕𝟐</m:t>
                    </m:r>
                  </m:oMath>
                </a14:m>
                <a:endParaRPr lang="de-DE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b="1" dirty="0" err="1">
                    <a:solidFill>
                      <a:srgbClr val="2D2D8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InformationGain</a:t>
                </a:r>
                <a:r>
                  <a:rPr lang="de-DE" b="1" dirty="0">
                    <a:solidFill>
                      <a:srgbClr val="2D2D8A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(Feature) = 1 – 0.72 = 0.28</a:t>
                </a:r>
                <a:endParaRPr lang="de-DE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accent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3380388E-5EE2-C946-B531-CA54DA3E3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94" y="2839007"/>
                <a:ext cx="7902624" cy="1870769"/>
              </a:xfrm>
              <a:prstGeom prst="rect">
                <a:avLst/>
              </a:prstGeom>
              <a:blipFill>
                <a:blip r:embed="rId3"/>
                <a:stretch>
                  <a:fillRect l="-64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07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EA34-3FF4-264F-BE72-C9E6BB28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937EB-28C4-B64D-A0F6-1CC7D894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change</a:t>
            </a:r>
            <a:r>
              <a:rPr lang="de-DE" b="1" dirty="0"/>
              <a:t> in </a:t>
            </a:r>
            <a:r>
              <a:rPr lang="de-DE" b="1" dirty="0" err="1"/>
              <a:t>entropy</a:t>
            </a:r>
            <a:r>
              <a:rPr lang="de-DE" b="1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. </a:t>
            </a:r>
          </a:p>
          <a:p>
            <a:r>
              <a:rPr lang="en-US" dirty="0"/>
              <a:t>It can be used to automatically reduce the feature space to the most predictive features.</a:t>
            </a:r>
          </a:p>
          <a:p>
            <a:endParaRPr lang="en-US" b="1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b="1" dirty="0"/>
              <a:t>Filter-based feature selection: </a:t>
            </a:r>
          </a:p>
          <a:p>
            <a:pPr lvl="1"/>
            <a:r>
              <a:rPr lang="en-US" dirty="0"/>
              <a:t>apply a filter (e.g. information gain) on features</a:t>
            </a:r>
          </a:p>
          <a:p>
            <a:pPr lvl="1"/>
            <a:r>
              <a:rPr lang="en-US" dirty="0"/>
              <a:t>select only n-best</a:t>
            </a:r>
          </a:p>
          <a:p>
            <a:pPr lvl="1"/>
            <a:r>
              <a:rPr lang="en-US" dirty="0"/>
              <a:t>train new machine learning model</a:t>
            </a:r>
          </a:p>
          <a:p>
            <a:pPr lvl="1"/>
            <a:r>
              <a:rPr lang="en-US" dirty="0"/>
              <a:t>evaluate</a:t>
            </a:r>
          </a:p>
          <a:p>
            <a:endParaRPr lang="en-US" b="1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1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10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694B2-A72C-9C4D-8935-55D0CE97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through the feature space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9F2A77-B29C-054E-828E-E6C67DE0A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Wrapper-based feature selection:</a:t>
            </a:r>
          </a:p>
          <a:p>
            <a:pPr lvl="1"/>
            <a:r>
              <a:rPr lang="en-US" dirty="0"/>
              <a:t>apply a search algorithm (greedy, genetic,...) to find the best-performing subset of all possible feature subsets</a:t>
            </a:r>
          </a:p>
          <a:p>
            <a:pPr lvl="1"/>
            <a:r>
              <a:rPr lang="en-US" dirty="0"/>
              <a:t>computationally expensive</a:t>
            </a:r>
          </a:p>
          <a:p>
            <a:pPr marL="180975" lvl="1" indent="0">
              <a:buNone/>
            </a:pPr>
            <a:endParaRPr lang="en-US" sz="1100" dirty="0"/>
          </a:p>
          <a:p>
            <a:pPr marL="180975" lvl="1" indent="0">
              <a:buNone/>
            </a:pPr>
            <a:endParaRPr lang="en-US" sz="1100" dirty="0"/>
          </a:p>
          <a:p>
            <a:pPr marL="180975" lvl="1" indent="0">
              <a:buNone/>
            </a:pPr>
            <a:endParaRPr lang="en-US" sz="1100" dirty="0"/>
          </a:p>
          <a:p>
            <a:r>
              <a:rPr lang="en-US" dirty="0"/>
              <a:t>Feature selection is very (!) prone to overfitting. Apply carefully. </a:t>
            </a:r>
          </a:p>
          <a:p>
            <a:r>
              <a:rPr lang="en-US" dirty="0"/>
              <a:t>Correlated features can cause confusion.</a:t>
            </a:r>
          </a:p>
        </p:txBody>
      </p:sp>
    </p:spTree>
    <p:extLst>
      <p:ext uri="{BB962C8B-B14F-4D97-AF65-F5344CB8AC3E}">
        <p14:creationId xmlns:p14="http://schemas.microsoft.com/office/powerpoint/2010/main" val="113958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1436F-06A1-B94B-B8BF-D6435EED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1FFAC8-1EA1-1044-85AF-03CACA8B7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types: binary, nominal, ordinal, numeric</a:t>
            </a:r>
          </a:p>
          <a:p>
            <a:pPr lvl="1"/>
            <a:r>
              <a:rPr lang="en-US" dirty="0"/>
              <a:t>Surface features</a:t>
            </a:r>
          </a:p>
          <a:p>
            <a:pPr lvl="1"/>
            <a:r>
              <a:rPr lang="en-US" dirty="0"/>
              <a:t>External knowledge</a:t>
            </a:r>
          </a:p>
          <a:p>
            <a:pPr lvl="1"/>
            <a:r>
              <a:rPr lang="en-US" dirty="0"/>
              <a:t>Relations between features</a:t>
            </a:r>
          </a:p>
          <a:p>
            <a:pPr lvl="1"/>
            <a:r>
              <a:rPr lang="en-US" dirty="0"/>
              <a:t>Relations between instances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Analyze sub-parts</a:t>
            </a:r>
          </a:p>
          <a:p>
            <a:pPr lvl="1"/>
            <a:endParaRPr lang="en-US" dirty="0"/>
          </a:p>
          <a:p>
            <a:r>
              <a:rPr lang="en-US" dirty="0"/>
              <a:t>Many features are highly domain- and task-specific.</a:t>
            </a:r>
          </a:p>
          <a:p>
            <a:endParaRPr lang="en-US" dirty="0"/>
          </a:p>
          <a:p>
            <a:r>
              <a:rPr lang="en-US" dirty="0"/>
              <a:t>Feature selection: entropy, information gain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39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49289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Model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Development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528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1D6C6-E427-EE4B-8209-A03700CA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DDAAAAF-405F-C64E-A4EB-DC2DD947C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8893175" cy="1836737"/>
              </a:xfrm>
            </p:spPr>
            <p:txBody>
              <a:bodyPr/>
              <a:lstStyle/>
              <a:p>
                <a:r>
                  <a:rPr lang="en-US" dirty="0"/>
                  <a:t>Evaluation: compare the predictions of the classifier with the gold labels.</a:t>
                </a:r>
              </a:p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𝐜𝐨𝐫𝐫𝐞𝐜𝐭𝐥𝐲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𝐜𝐥𝐚𝐬𝐬𝐢𝐟𝐢𝐞𝐝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num>
                      <m:den>
                        <m:r>
                          <a:rPr lang="en-US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𝐚𝐥𝐥</m:t>
                        </m:r>
                        <m:r>
                          <a:rPr lang="en-US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Early evaluation: How well does the model learn? </a:t>
                </a:r>
              </a:p>
              <a:p>
                <a:pPr lvl="1"/>
                <a:r>
                  <a:rPr lang="en-US" dirty="0"/>
                  <a:t>Evaluation on the development set</a:t>
                </a:r>
              </a:p>
              <a:p>
                <a:pPr lvl="1"/>
                <a:r>
                  <a:rPr lang="en-US" dirty="0"/>
                  <a:t>Cross-validation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Early evaluation is useful for </a:t>
                </a:r>
                <a:r>
                  <a:rPr lang="en-US" dirty="0" err="1"/>
                  <a:t>hyperparameter</a:t>
                </a:r>
                <a:r>
                  <a:rPr lang="en-US" dirty="0"/>
                  <a:t> selection. </a:t>
                </a:r>
              </a:p>
              <a:p>
                <a:r>
                  <a:rPr lang="en-US" dirty="0"/>
                  <a:t>Danger of overfitting!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DDAAAAF-405F-C64E-A4EB-DC2DD947C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8893175" cy="1836737"/>
              </a:xfrm>
              <a:blipFill>
                <a:blip r:embed="rId2"/>
                <a:stretch>
                  <a:fillRect l="-713" t="-1370" b="-10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8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Any other open questions?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25EB4F-A3EC-C042-88C8-DCDC82FD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5" y="2163025"/>
            <a:ext cx="6804246" cy="33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60055-CDCF-BF41-9F20-863E5BD8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20A9BA-65DE-4D49-B3A7-19EA1018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785671" cy="4717057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 </a:t>
            </a:r>
            <a:r>
              <a:rPr lang="en-US" dirty="0"/>
              <a:t>-fold cross-validation: method to evaluate the model on the training set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Partition the training set into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parts of equal size.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 the model on all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k-1</a:t>
            </a:r>
            <a:r>
              <a:rPr lang="en-US" dirty="0"/>
              <a:t> parts and test it on the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b="1" baseline="30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dirty="0"/>
              <a:t> part. 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/>
              <a:t> fold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this so that each part forms part of the test set once. 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 folds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the predictions for all folds and calculate the evaluation score.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dirty="0"/>
              <a:t> = # of instances in training data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 = n </a:t>
            </a:r>
            <a:r>
              <a:rPr lang="en-US" dirty="0">
                <a:sym typeface="Wingdings" pitchFamily="2" charset="2"/>
              </a:rPr>
              <a:t> leave-one-out cross-validation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09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5-fold cross-validation animation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403350" y="1628775"/>
            <a:ext cx="5976938" cy="72072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= {</a:t>
            </a:r>
            <a:r>
              <a:rPr lang="de-DE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e-DE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 X</a:t>
            </a:r>
            <a:r>
              <a:rPr lang="de-DE" b="1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de-DE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 X</a:t>
            </a:r>
            <a:r>
              <a:rPr lang="de-DE" b="1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de-DE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 X</a:t>
            </a:r>
            <a:r>
              <a:rPr lang="de-DE" b="1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de-DE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 X</a:t>
            </a:r>
            <a:r>
              <a:rPr lang="de-DE" b="1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403350" y="2636838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627313" y="2636838"/>
            <a:ext cx="1008062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851275" y="2636838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5076825" y="2636838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372225" y="2636838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1908175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132138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6877050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5580063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4356100" y="23495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de-DE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2627834" y="2638500"/>
            <a:ext cx="1008062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851969" y="2638500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5076105" y="2638500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6372249" y="2638500"/>
            <a:ext cx="1008063" cy="7207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="1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403697" y="2636912"/>
            <a:ext cx="1008063" cy="720725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403350" y="4076700"/>
            <a:ext cx="2012951" cy="1801813"/>
            <a:chOff x="884" y="2568"/>
            <a:chExt cx="1268" cy="1135"/>
          </a:xfrm>
        </p:grpSpPr>
        <p:sp>
          <p:nvSpPr>
            <p:cNvPr id="87061" name="Rectangle 21"/>
            <p:cNvSpPr>
              <a:spLocks noChangeArrowheads="1"/>
            </p:cNvSpPr>
            <p:nvPr/>
          </p:nvSpPr>
          <p:spPr bwMode="auto">
            <a:xfrm>
              <a:off x="884" y="2568"/>
              <a:ext cx="635" cy="4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  <p:sp>
          <p:nvSpPr>
            <p:cNvPr id="87062" name="Rectangle 22"/>
            <p:cNvSpPr>
              <a:spLocks noChangeArrowheads="1"/>
            </p:cNvSpPr>
            <p:nvPr/>
          </p:nvSpPr>
          <p:spPr bwMode="auto">
            <a:xfrm>
              <a:off x="884" y="3249"/>
              <a:ext cx="635" cy="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latin typeface="+mn-lt"/>
              </a:endParaRPr>
            </a:p>
          </p:txBody>
        </p:sp>
        <p:sp>
          <p:nvSpPr>
            <p:cNvPr id="87063" name="Text Box 23"/>
            <p:cNvSpPr txBox="1">
              <a:spLocks noChangeArrowheads="1"/>
            </p:cNvSpPr>
            <p:nvPr/>
          </p:nvSpPr>
          <p:spPr bwMode="auto">
            <a:xfrm>
              <a:off x="1701" y="2659"/>
              <a:ext cx="37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+mn-lt"/>
                </a:rPr>
                <a:t>Test</a:t>
              </a:r>
              <a:endParaRPr lang="ru-RU" sz="2000" dirty="0">
                <a:latin typeface="+mn-lt"/>
              </a:endParaRPr>
            </a:p>
          </p:txBody>
        </p:sp>
        <p:sp>
          <p:nvSpPr>
            <p:cNvPr id="87064" name="Text Box 24"/>
            <p:cNvSpPr txBox="1">
              <a:spLocks noChangeArrowheads="1"/>
            </p:cNvSpPr>
            <p:nvPr/>
          </p:nvSpPr>
          <p:spPr bwMode="auto">
            <a:xfrm>
              <a:off x="1714" y="3385"/>
              <a:ext cx="43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dirty="0">
                  <a:latin typeface="+mn-lt"/>
                </a:rPr>
                <a:t>Train</a:t>
              </a:r>
              <a:endParaRPr lang="ru-RU" sz="2000" dirty="0">
                <a:latin typeface="+mn-lt"/>
              </a:endParaRPr>
            </a:p>
          </p:txBody>
        </p:sp>
      </p:grp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4331684" y="4267885"/>
            <a:ext cx="441678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200" dirty="0">
                <a:latin typeface="+mn-lt"/>
              </a:rPr>
              <a:t>Result: combine the predictions from each run and calculate the evaluation score once.</a:t>
            </a:r>
            <a:endParaRPr lang="ru-RU" sz="2200" dirty="0"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DD5CFA-23B9-424D-BA38-744E54E3C706}"/>
              </a:ext>
            </a:extLst>
          </p:cNvPr>
          <p:cNvSpPr txBox="1"/>
          <p:nvPr/>
        </p:nvSpPr>
        <p:spPr>
          <a:xfrm>
            <a:off x="1697708" y="2780928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4ADFA8D-FFB1-C340-B496-BAE7A4730CE8}"/>
              </a:ext>
            </a:extLst>
          </p:cNvPr>
          <p:cNvSpPr txBox="1"/>
          <p:nvPr/>
        </p:nvSpPr>
        <p:spPr>
          <a:xfrm>
            <a:off x="4118674" y="2780928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0C90F49-5257-F048-A1A7-020B2C77FA61}"/>
              </a:ext>
            </a:extLst>
          </p:cNvPr>
          <p:cNvSpPr txBox="1"/>
          <p:nvPr/>
        </p:nvSpPr>
        <p:spPr>
          <a:xfrm>
            <a:off x="5349589" y="2780928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38D0626-5FF7-0644-A5C0-BB161DB6BD9A}"/>
              </a:ext>
            </a:extLst>
          </p:cNvPr>
          <p:cNvSpPr txBox="1"/>
          <p:nvPr/>
        </p:nvSpPr>
        <p:spPr>
          <a:xfrm>
            <a:off x="6663246" y="2780928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68D87-67A9-4E47-A8BE-3F80018315D4}"/>
              </a:ext>
            </a:extLst>
          </p:cNvPr>
          <p:cNvSpPr txBox="1"/>
          <p:nvPr/>
        </p:nvSpPr>
        <p:spPr>
          <a:xfrm>
            <a:off x="2307308" y="3441496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88663-49B6-F346-8956-6574CCCBCD92}"/>
              </a:ext>
            </a:extLst>
          </p:cNvPr>
          <p:cNvSpPr txBox="1"/>
          <p:nvPr/>
        </p:nvSpPr>
        <p:spPr>
          <a:xfrm>
            <a:off x="2900077" y="2780928"/>
            <a:ext cx="4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b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89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96296E-6 L 0.13402 2.96296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02 2.96296E-6 L 0.26788 2.96296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1.48148E-6 L -0.13369 1.48148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88 2.96296E-6 L 0.40173 2.96296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-0.13385 1.48148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173 2.96296E-6 L 0.54357 2.96296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1.48148E-6 L -0.14167 1.48148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/>
      <p:bldP spid="18438" grpId="0" animBg="1"/>
      <p:bldP spid="18439" grpId="0" animBg="1"/>
      <p:bldP spid="18440" grpId="0" animBg="1"/>
      <p:bldP spid="18441" grpId="0" animBg="1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8448" grpId="0" animBg="1"/>
      <p:bldP spid="18448" grpId="1" animBg="1"/>
      <p:bldP spid="18449" grpId="0" animBg="1"/>
      <p:bldP spid="18449" grpId="1" animBg="1"/>
      <p:bldP spid="18450" grpId="0" animBg="1"/>
      <p:bldP spid="18450" grpId="1" animBg="1"/>
      <p:bldP spid="18451" grpId="0" animBg="1"/>
      <p:bldP spid="18451" grpId="1" animBg="1"/>
      <p:bldP spid="18451" grpId="2" animBg="1"/>
      <p:bldP spid="18451" grpId="3" animBg="1"/>
      <p:bldP spid="18451" grpId="4" animBg="1"/>
      <p:bldP spid="1846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C16F7-172D-7E41-BBA6-19F2E93C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cross-validation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D4DE95-5200-D941-BFBF-1144A478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labels are not equally distributed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stratified cross-validation: t</a:t>
            </a:r>
            <a:r>
              <a:rPr lang="en-US" dirty="0"/>
              <a:t>he folds are selected so that each fold contains roughly the same proportions of class labels.</a:t>
            </a:r>
          </a:p>
          <a:p>
            <a:pPr marL="350838" lvl="2" indent="0">
              <a:buNone/>
            </a:pPr>
            <a:endParaRPr lang="en-US" sz="2200" dirty="0"/>
          </a:p>
          <a:p>
            <a:r>
              <a:rPr lang="en-US" dirty="0"/>
              <a:t>”Natural units” are split over folds. </a:t>
            </a:r>
          </a:p>
          <a:p>
            <a:pPr lvl="1"/>
            <a:r>
              <a:rPr lang="en-US" dirty="0"/>
              <a:t>e.g., sentence classification: sentences from the same document are split over different folds. </a:t>
            </a:r>
          </a:p>
          <a:p>
            <a:pPr marL="180975" lvl="1" indent="0">
              <a:buNone/>
            </a:pP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make sure to keep document boundaries intact.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fixed all parameters of the model, we can finally evaluate on the test set. </a:t>
            </a:r>
          </a:p>
          <a:p>
            <a:endParaRPr lang="en-US" dirty="0"/>
          </a:p>
          <a:p>
            <a:r>
              <a:rPr lang="en-US" dirty="0"/>
              <a:t>The test set should be representative for the data.</a:t>
            </a:r>
          </a:p>
          <a:p>
            <a:pPr lvl="1"/>
            <a:r>
              <a:rPr lang="en-US" dirty="0">
                <a:sym typeface="Wingdings" pitchFamily="2" charset="2"/>
              </a:rPr>
              <a:t>Comparable class distribution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test set needs to be big enough. </a:t>
            </a:r>
          </a:p>
          <a:p>
            <a:pPr lvl="1"/>
            <a:r>
              <a:rPr lang="en-US" dirty="0">
                <a:sym typeface="Wingdings" pitchFamily="2" charset="2"/>
              </a:rPr>
              <a:t>Commonly: 10% of whole data set</a:t>
            </a:r>
            <a:endParaRPr lang="en-US" dirty="0"/>
          </a:p>
          <a:p>
            <a:endParaRPr lang="en-US" dirty="0"/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2011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49289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Evaluation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veat" pitchFamily="2" charset="0"/>
              </a:rPr>
              <a:t>Metrics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3992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327D0-C631-5546-A32C-98AE0812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DD91939-F554-6645-AE2E-1B7F90EC6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𝐜𝐨𝐫𝐫𝐞𝐜𝐭𝐥𝐲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𝐜𝐥𝐚𝐬𝐬𝐢𝐟𝐢𝐞𝐝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num>
                      <m:den>
                        <m:r>
                          <a:rPr lang="en-US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𝐚𝐥𝐥</m:t>
                        </m:r>
                        <m:r>
                          <a:rPr lang="en-US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𝐢𝐧𝐬𝐭𝐚𝐧𝐜𝐞𝐬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Confusion matrix: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100" dirty="0"/>
              </a:p>
              <a:p>
                <a:r>
                  <a:rPr lang="en-US" dirty="0"/>
                  <a:t>In most tasks, the classes are imbalanced.</a:t>
                </a:r>
              </a:p>
              <a:p>
                <a:pPr lvl="1"/>
                <a:r>
                  <a:rPr lang="en-US" dirty="0"/>
                  <a:t>Spam classification: only 5% of mails are spam.</a:t>
                </a:r>
              </a:p>
              <a:p>
                <a:pPr lvl="1"/>
                <a:r>
                  <a:rPr lang="en-US" dirty="0"/>
                  <a:t>Classify everything as “not spam” </a:t>
                </a:r>
                <a:r>
                  <a:rPr lang="en-US" dirty="0">
                    <a:sym typeface="Wingdings" pitchFamily="2" charset="2"/>
                  </a:rPr>
                  <a:t> spam detector with 95% accuracy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The other way around would be even worse.</a:t>
                </a:r>
              </a:p>
              <a:p>
                <a:pPr marL="180975" lvl="1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D91939-F554-6645-AE2E-1B7F90EC6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34" b="-165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239F664D-D90F-664F-8CE9-CA1013293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068960"/>
            <a:ext cx="6000452" cy="1579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DC671CC-8706-AF44-A436-B572EC5AD982}"/>
                  </a:ext>
                </a:extLst>
              </p:cNvPr>
              <p:cNvSpPr/>
              <p:nvPr/>
            </p:nvSpPr>
            <p:spPr>
              <a:xfrm>
                <a:off x="4860032" y="1589374"/>
                <a:ext cx="2534668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𝐓𝐍</m:t>
                          </m:r>
                        </m:num>
                        <m:den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𝐓𝐏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𝐅𝐏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𝐓𝐍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DC671CC-8706-AF44-A436-B572EC5AD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589374"/>
                <a:ext cx="2534668" cy="615490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ACDCAA3C-F1ED-9546-A450-FB6716865AD8}"/>
              </a:ext>
            </a:extLst>
          </p:cNvPr>
          <p:cNvSpPr/>
          <p:nvPr/>
        </p:nvSpPr>
        <p:spPr>
          <a:xfrm rot="16200000">
            <a:off x="6052738" y="3455354"/>
            <a:ext cx="59155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blog.exsilio.com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/all/accuracy-precision-recall-f1-score-interpretation-of-performance-measures/</a:t>
            </a:r>
          </a:p>
        </p:txBody>
      </p:sp>
    </p:spTree>
    <p:extLst>
      <p:ext uri="{BB962C8B-B14F-4D97-AF65-F5344CB8AC3E}">
        <p14:creationId xmlns:p14="http://schemas.microsoft.com/office/powerpoint/2010/main" val="85649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Class-imbalance Problem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32544" y="2060848"/>
            <a:ext cx="8278912" cy="3276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400" b="1" u="sng" dirty="0">
                <a:solidFill>
                  <a:srgbClr val="000000"/>
                </a:solidFill>
              </a:rPr>
              <a:t>Example: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Language Identification</a:t>
            </a:r>
            <a:endParaRPr lang="en-US" sz="2400" b="1" u="sng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262626"/>
              </a:solidFill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09600" y="3257689"/>
            <a:ext cx="3810000" cy="1323439"/>
          </a:xfrm>
          <a:prstGeom prst="rect">
            <a:avLst/>
          </a:prstGeom>
          <a:solidFill>
            <a:srgbClr val="CCEC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99 out of 100 texts are English.</a:t>
            </a:r>
          </a:p>
          <a:p>
            <a:endParaRPr lang="en-US" sz="2000" dirty="0"/>
          </a:p>
          <a:p>
            <a:r>
              <a:rPr lang="en-US" sz="2000" dirty="0"/>
              <a:t>Accuracy of 99% when always outputting “English”.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724400" y="3257689"/>
            <a:ext cx="3810000" cy="1323439"/>
          </a:xfrm>
          <a:prstGeom prst="rect">
            <a:avLst/>
          </a:prstGeom>
          <a:solidFill>
            <a:srgbClr val="CCEC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 out of 100 texts are English. </a:t>
            </a:r>
          </a:p>
          <a:p>
            <a:endParaRPr lang="en-US" sz="2000" dirty="0"/>
          </a:p>
          <a:p>
            <a:r>
              <a:rPr lang="en-US" sz="2000" dirty="0"/>
              <a:t>Accuracy of 2% when always outputting “English”.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905000" y="4880248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A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024106" y="48802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Scenario B</a:t>
            </a:r>
          </a:p>
        </p:txBody>
      </p:sp>
    </p:spTree>
    <p:extLst>
      <p:ext uri="{BB962C8B-B14F-4D97-AF65-F5344CB8AC3E}">
        <p14:creationId xmlns:p14="http://schemas.microsoft.com/office/powerpoint/2010/main" val="750387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5BE7F-87A6-C846-AA38-F0477BEC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 Recall, F</a:t>
            </a:r>
            <a:r>
              <a:rPr lang="en-US" baseline="-25000" dirty="0"/>
              <a:t>1</a:t>
            </a:r>
            <a:r>
              <a:rPr lang="en-US" dirty="0"/>
              <a:t>-measure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6D115A7-DC0F-DE4F-AD45-920BBA2EA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4" y="3178737"/>
                <a:ext cx="8713664" cy="183673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Precision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lang="en-US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𝐅𝐏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  </a:t>
                </a:r>
                <a:r>
                  <a:rPr lang="en-US" sz="2000" dirty="0"/>
                  <a:t>How correct are the decisions?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Recall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</m:num>
                      <m:den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𝐅𝐍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sz="2000" dirty="0"/>
                  <a:t>How many of the interesting cases do we catch?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Higher recall usually leads to lower precision.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</a:t>
                </a:r>
                <a:r>
                  <a:rPr lang="en-US" baseline="-25000" dirty="0"/>
                  <a:t>1</a:t>
                </a:r>
                <a:r>
                  <a:rPr lang="en-US" dirty="0"/>
                  <a:t>-measure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baseline="-2500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sz="2000" dirty="0"/>
                  <a:t>harmonic mean of precision and recall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6D115A7-DC0F-DE4F-AD45-920BBA2EA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4" y="3178737"/>
                <a:ext cx="8713664" cy="1836737"/>
              </a:xfrm>
              <a:blipFill>
                <a:blip r:embed="rId3"/>
                <a:stretch>
                  <a:fillRect l="-728" b="-630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BF8CDCD8-3AA5-6B49-AD59-19B90CAF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980" y="1592263"/>
            <a:ext cx="6000452" cy="157917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41C3E3A-80FD-514B-AFAC-A8C2CE34B6FB}"/>
              </a:ext>
            </a:extLst>
          </p:cNvPr>
          <p:cNvSpPr/>
          <p:nvPr/>
        </p:nvSpPr>
        <p:spPr>
          <a:xfrm>
            <a:off x="3048935" y="6245939"/>
            <a:ext cx="59155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75000"/>
                  </a:schemeClr>
                </a:solidFill>
              </a:rPr>
              <a:t>blog.exsilio.com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/all/accuracy-precision-recall-f1-score-interpretation-of-performance-measures/</a:t>
            </a:r>
          </a:p>
        </p:txBody>
      </p:sp>
    </p:spTree>
    <p:extLst>
      <p:ext uri="{BB962C8B-B14F-4D97-AF65-F5344CB8AC3E}">
        <p14:creationId xmlns:p14="http://schemas.microsoft.com/office/powerpoint/2010/main" val="557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801B479-B179-E44D-93E2-E1924ECB023B}"/>
              </a:ext>
            </a:extLst>
          </p:cNvPr>
          <p:cNvSpPr/>
          <p:nvPr/>
        </p:nvSpPr>
        <p:spPr>
          <a:xfrm rot="18796334">
            <a:off x="1100597" y="2975989"/>
            <a:ext cx="329000" cy="1287642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Accuracy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50825" y="5105400"/>
            <a:ext cx="8640763" cy="1276350"/>
          </a:xfrm>
        </p:spPr>
        <p:txBody>
          <a:bodyPr/>
          <a:lstStyle/>
          <a:p>
            <a:pPr>
              <a:buNone/>
            </a:pPr>
            <a:r>
              <a:rPr lang="en-US" dirty="0"/>
              <a:t>Accuracy?</a:t>
            </a:r>
          </a:p>
          <a:p>
            <a:pPr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(2+ 1+ 1)/10 = 40%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4800" y="1524000"/>
            <a:ext cx="495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gold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1,1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,1,1,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,2,2,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,3,3]</a:t>
            </a:r>
          </a:p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1,1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,2,3,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,1,1,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,2,2]</a:t>
            </a:r>
          </a:p>
          <a:p>
            <a:endParaRPr lang="de-DE" dirty="0">
              <a:latin typeface="Courier New" pitchFamily="49" charset="0"/>
              <a:cs typeface="Courier New" pitchFamily="49" charset="0"/>
            </a:endParaRPr>
          </a:p>
          <a:p>
            <a:endParaRPr lang="de-DE" dirty="0">
              <a:latin typeface="Courier New" pitchFamily="49" charset="0"/>
              <a:cs typeface="Courier New" pitchFamily="49" charset="0"/>
            </a:endParaRPr>
          </a:p>
          <a:p>
            <a:r>
              <a:rPr lang="de-DE">
                <a:latin typeface="Courier New" pitchFamily="49" charset="0"/>
                <a:cs typeface="Courier New" pitchFamily="49" charset="0"/>
              </a:rPr>
              <a:t>  | 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1 2 3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1 |&lt;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&gt;1 1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2 | 2&lt;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&gt;.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3 | . 2&lt;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&gt;|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row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col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63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403648" y="2420888"/>
            <a:ext cx="381000" cy="152400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Precision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51520" y="4587009"/>
            <a:ext cx="8640763" cy="1836737"/>
          </a:xfrm>
        </p:spPr>
        <p:txBody>
          <a:bodyPr/>
          <a:lstStyle/>
          <a:p>
            <a:pPr>
              <a:buNone/>
            </a:pPr>
            <a:r>
              <a:rPr lang="en-US" dirty="0"/>
              <a:t>Precision for class 3?</a:t>
            </a:r>
          </a:p>
          <a:p>
            <a:pPr>
              <a:buNone/>
            </a:pPr>
            <a:r>
              <a:rPr lang="en-US" dirty="0"/>
              <a:t>If I predict class 3, how often am I right?</a:t>
            </a:r>
          </a:p>
          <a:p>
            <a:pPr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1/(1+1) = 50%</a:t>
            </a:r>
          </a:p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43575" y="1557926"/>
            <a:ext cx="73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gold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[1,1,1,1,2,2,2,3,3,3]</a:t>
            </a:r>
          </a:p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[1,1,2,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,2,1,1,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,2,2]</a:t>
            </a:r>
          </a:p>
          <a:p>
            <a:endParaRPr lang="de-DE" dirty="0">
              <a:latin typeface="Courier New" pitchFamily="49" charset="0"/>
              <a:cs typeface="Courier New" pitchFamily="49" charset="0"/>
            </a:endParaRPr>
          </a:p>
          <a:p>
            <a:r>
              <a:rPr lang="de-DE">
                <a:latin typeface="Courier New" pitchFamily="49" charset="0"/>
                <a:cs typeface="Courier New" pitchFamily="49" charset="0"/>
              </a:rPr>
              <a:t>  | 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1 2 3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1 |&lt;2&gt;1 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2 | 2&lt;1&gt;.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3 | . 2&lt;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&gt;|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row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col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9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76064" y="2276872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veat" pitchFamily="2" charset="0"/>
              </a:rPr>
              <a:t>Machine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Motivation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077749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EE9D95E-1373-194E-B3DB-9BC428A6235A}"/>
              </a:ext>
            </a:extLst>
          </p:cNvPr>
          <p:cNvSpPr/>
          <p:nvPr/>
        </p:nvSpPr>
        <p:spPr>
          <a:xfrm>
            <a:off x="336848" y="3501008"/>
            <a:ext cx="1447800" cy="30480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Recall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251520" y="4587009"/>
            <a:ext cx="8640763" cy="1836737"/>
          </a:xfrm>
        </p:spPr>
        <p:txBody>
          <a:bodyPr/>
          <a:lstStyle/>
          <a:p>
            <a:pPr>
              <a:buNone/>
            </a:pPr>
            <a:r>
              <a:rPr lang="en-US" dirty="0"/>
              <a:t>Recall for class 3?</a:t>
            </a:r>
          </a:p>
          <a:p>
            <a:pPr>
              <a:buNone/>
            </a:pPr>
            <a:r>
              <a:rPr lang="en-US" dirty="0"/>
              <a:t>How many of the class 3 instances do I find? </a:t>
            </a:r>
          </a:p>
          <a:p>
            <a:pPr>
              <a:buNone/>
            </a:pP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1/(1+2) = 33%</a:t>
            </a:r>
          </a:p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43575" y="1557926"/>
            <a:ext cx="73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gold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[1,1,1,1,2,2,2,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3,3,3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[1,1,2,3,2,1,1,3,2,2]</a:t>
            </a:r>
          </a:p>
          <a:p>
            <a:endParaRPr lang="de-DE" dirty="0">
              <a:latin typeface="Courier New" pitchFamily="49" charset="0"/>
              <a:cs typeface="Courier New" pitchFamily="49" charset="0"/>
            </a:endParaRPr>
          </a:p>
          <a:p>
            <a:r>
              <a:rPr lang="de-DE">
                <a:latin typeface="Courier New" pitchFamily="49" charset="0"/>
                <a:cs typeface="Courier New" pitchFamily="49" charset="0"/>
              </a:rPr>
              <a:t>  | 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1 2 3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1 |&lt;2&gt;1 1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2 | 2&lt;1&gt;. 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3 | </a:t>
            </a:r>
            <a:r>
              <a:rPr lang="de-DE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. 2&lt;1&gt;|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--+-------+</a:t>
            </a:r>
          </a:p>
          <a:p>
            <a:r>
              <a:rPr lang="de-DE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row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reference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col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de-DE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de-DE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231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 careful what you are optimizing. Some measures (typically of Type 4) become dysfunctional when you are optimizing them</a:t>
            </a:r>
          </a:p>
          <a:p>
            <a:pPr lvl="1"/>
            <a:r>
              <a:rPr lang="en-US" dirty="0"/>
              <a:t>phrase P/R/F e.g. in Named Entity Recognition</a:t>
            </a:r>
          </a:p>
          <a:p>
            <a:pPr lvl="1"/>
            <a:r>
              <a:rPr lang="en-US" dirty="0"/>
              <a:t>readability measures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Accuracy of a spam filter</a:t>
            </a:r>
          </a:p>
          <a:p>
            <a:pPr lvl="1"/>
            <a:r>
              <a:rPr lang="en-US" dirty="0"/>
              <a:t>correctly classified as “spam/no spam”</a:t>
            </a:r>
          </a:p>
          <a:p>
            <a:pPr lvl="1"/>
            <a:r>
              <a:rPr lang="en-US" dirty="0"/>
              <a:t>what is the distribution of spam vs. non-spam?</a:t>
            </a:r>
            <a:endParaRPr lang="de-DE" dirty="0"/>
          </a:p>
          <a:p>
            <a:endParaRPr lang="en-US" dirty="0"/>
          </a:p>
        </p:txBody>
      </p:sp>
      <p:pic>
        <p:nvPicPr>
          <p:cNvPr id="5" name="Picture 2" descr="http://www.todayifoundout.com/wp-content/uploads/2010/09/spam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252" y="3772455"/>
            <a:ext cx="2505075" cy="2505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72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Named entity recognition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2845" y="1592264"/>
            <a:ext cx="8858312" cy="47894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Sequence P/R/F, e.g. in Named Entity Recognition, Chunking, etc.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John</a:t>
            </a:r>
            <a:r>
              <a:rPr lang="en-US" baseline="-25000" dirty="0" err="1">
                <a:solidFill>
                  <a:srgbClr val="C00000"/>
                </a:solidFill>
              </a:rPr>
              <a:t>_PER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studied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Johns</a:t>
            </a:r>
            <a:r>
              <a:rPr lang="en-US" b="1" baseline="-25000" dirty="0" err="1">
                <a:solidFill>
                  <a:srgbClr val="C00000"/>
                </a:solidFill>
              </a:rPr>
              <a:t>_ORG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Hopkins</a:t>
            </a:r>
            <a:r>
              <a:rPr lang="en-US" b="1" baseline="-25000" dirty="0" err="1">
                <a:solidFill>
                  <a:srgbClr val="C00000"/>
                </a:solidFill>
              </a:rPr>
              <a:t>_ORG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University</a:t>
            </a:r>
            <a:r>
              <a:rPr lang="en-US" b="1" baseline="-25000" dirty="0" err="1">
                <a:solidFill>
                  <a:srgbClr val="C00000"/>
                </a:solidFill>
              </a:rPr>
              <a:t>_ORG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before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joining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IBM</a:t>
            </a:r>
            <a:r>
              <a:rPr lang="en-US" baseline="-25000" dirty="0">
                <a:solidFill>
                  <a:srgbClr val="C00000"/>
                </a:solidFill>
              </a:rPr>
              <a:t>_ORG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tagging 1: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John</a:t>
            </a:r>
            <a:r>
              <a:rPr lang="en-US" baseline="-25000" dirty="0" err="1">
                <a:solidFill>
                  <a:srgbClr val="C00000"/>
                </a:solidFill>
              </a:rPr>
              <a:t>_PER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studied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Johns</a:t>
            </a:r>
            <a:r>
              <a:rPr lang="en-US" b="1" baseline="-25000" dirty="0" err="1">
                <a:solidFill>
                  <a:srgbClr val="C00000"/>
                </a:solidFill>
              </a:rPr>
              <a:t>_PER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Hopkins</a:t>
            </a:r>
            <a:r>
              <a:rPr lang="en-US" b="1" baseline="-25000" dirty="0" err="1">
                <a:solidFill>
                  <a:srgbClr val="C00000"/>
                </a:solidFill>
              </a:rPr>
              <a:t>_PER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University</a:t>
            </a:r>
            <a:r>
              <a:rPr lang="en-US" b="1" baseline="-25000" dirty="0" err="1">
                <a:solidFill>
                  <a:srgbClr val="C00000"/>
                </a:solidFill>
              </a:rPr>
              <a:t>_ORG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before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joining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IBM</a:t>
            </a:r>
            <a:r>
              <a:rPr lang="en-US" baseline="-25000" dirty="0">
                <a:solidFill>
                  <a:srgbClr val="C00000"/>
                </a:solidFill>
              </a:rPr>
              <a:t>_ORG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3 Positives: John (PER), Johns Hopkins University (ORG), IBM (ORG)</a:t>
            </a:r>
          </a:p>
          <a:p>
            <a:pPr lvl="1"/>
            <a:r>
              <a:rPr lang="en-US" dirty="0"/>
              <a:t>2 FPs: Johns Hopkins (PER) and University (ORG)</a:t>
            </a:r>
          </a:p>
          <a:p>
            <a:pPr lvl="1"/>
            <a:r>
              <a:rPr lang="en-US" dirty="0"/>
              <a:t>1 FN: Johns Hopkins University (ORG)</a:t>
            </a:r>
          </a:p>
          <a:p>
            <a:pPr lvl="1"/>
            <a:r>
              <a:rPr lang="en-US" dirty="0"/>
              <a:t>F(PER) = 0.67, F(ORG) = 0.5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tagging 2: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John</a:t>
            </a:r>
            <a:r>
              <a:rPr lang="en-US" baseline="-25000" dirty="0" err="1">
                <a:solidFill>
                  <a:srgbClr val="C00000"/>
                </a:solidFill>
              </a:rPr>
              <a:t>_PER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studied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at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Johns</a:t>
            </a:r>
            <a:r>
              <a:rPr lang="en-US" b="1" baseline="-25000" dirty="0" err="1">
                <a:solidFill>
                  <a:srgbClr val="C00000"/>
                </a:solidFill>
              </a:rPr>
              <a:t>_O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Hopkins</a:t>
            </a:r>
            <a:r>
              <a:rPr lang="en-US" b="1" baseline="-25000" dirty="0" err="1">
                <a:solidFill>
                  <a:srgbClr val="C00000"/>
                </a:solidFill>
              </a:rPr>
              <a:t>_O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University</a:t>
            </a:r>
            <a:r>
              <a:rPr lang="en-US" b="1" baseline="-25000" dirty="0" err="1">
                <a:solidFill>
                  <a:srgbClr val="C00000"/>
                </a:solidFill>
              </a:rPr>
              <a:t>_O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before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joining</a:t>
            </a:r>
            <a:r>
              <a:rPr lang="en-US" baseline="-25000" dirty="0" err="1">
                <a:solidFill>
                  <a:srgbClr val="C00000"/>
                </a:solidFill>
              </a:rPr>
              <a:t>_O</a:t>
            </a:r>
            <a:r>
              <a:rPr lang="en-US" dirty="0">
                <a:solidFill>
                  <a:srgbClr val="C00000"/>
                </a:solidFill>
              </a:rPr>
              <a:t> IBM</a:t>
            </a:r>
            <a:r>
              <a:rPr lang="en-US" baseline="-25000" dirty="0">
                <a:solidFill>
                  <a:srgbClr val="C00000"/>
                </a:solidFill>
              </a:rPr>
              <a:t>_ORG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/>
              <a:t>3 Positives: John (PER), Johns Hopkins University (ORG), IBM (ORG)</a:t>
            </a:r>
          </a:p>
          <a:p>
            <a:pPr lvl="1"/>
            <a:r>
              <a:rPr lang="en-US" dirty="0"/>
              <a:t>0 FP</a:t>
            </a:r>
          </a:p>
          <a:p>
            <a:pPr lvl="1"/>
            <a:r>
              <a:rPr lang="en-US" dirty="0"/>
              <a:t>1 FN: Johns Hopkins University (ORG)</a:t>
            </a:r>
          </a:p>
          <a:p>
            <a:pPr lvl="1"/>
            <a:r>
              <a:rPr lang="en-US" dirty="0"/>
              <a:t>F(PER) = 1.0, F(ORG) = 0.67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Optimizing phrase-F can encourage / prefer systems that do not mark entities</a:t>
            </a:r>
          </a:p>
          <a:p>
            <a:pPr lvl="1"/>
            <a:r>
              <a:rPr lang="en-US" dirty="0"/>
              <a:t>most likely, this is bad</a:t>
            </a:r>
          </a:p>
        </p:txBody>
      </p:sp>
    </p:spTree>
    <p:extLst>
      <p:ext uri="{BB962C8B-B14F-4D97-AF65-F5344CB8AC3E}">
        <p14:creationId xmlns:p14="http://schemas.microsoft.com/office/powerpoint/2010/main" val="1813573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54758-F24F-E14F-AD09-E1611B92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Multi-label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29F6B-F4A8-8C49-B2C5-1BC729E3F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1" y="1556792"/>
            <a:ext cx="8335220" cy="1836737"/>
          </a:xfrm>
        </p:spPr>
        <p:txBody>
          <a:bodyPr/>
          <a:lstStyle/>
          <a:p>
            <a:r>
              <a:rPr lang="en-US" dirty="0"/>
              <a:t>Precision, recall, and F1-measure are calculated with respect to a single class. </a:t>
            </a:r>
          </a:p>
          <a:p>
            <a:r>
              <a:rPr lang="en-US" dirty="0"/>
              <a:t>How can we evaluate the whole classification result?</a:t>
            </a:r>
          </a:p>
          <a:p>
            <a:pPr lvl="1"/>
            <a:r>
              <a:rPr lang="en-US" dirty="0"/>
              <a:t>Calculate the measures for each class.</a:t>
            </a:r>
          </a:p>
          <a:p>
            <a:pPr lvl="1"/>
            <a:r>
              <a:rPr lang="en-US" dirty="0"/>
              <a:t>Calculate the weighted average over all classes (example: F</a:t>
            </a:r>
            <a:r>
              <a:rPr lang="en-US" baseline="-25000" dirty="0"/>
              <a:t>1</a:t>
            </a:r>
            <a:r>
              <a:rPr lang="en-US" dirty="0"/>
              <a:t> = 0.66).</a:t>
            </a:r>
          </a:p>
          <a:p>
            <a:pPr lvl="1"/>
            <a:r>
              <a:rPr lang="en-US" dirty="0"/>
              <a:t>The weight is determined by the number of test instances in the class.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F7ABC19-71E4-354E-9F67-FF10D0075292}"/>
              </a:ext>
            </a:extLst>
          </p:cNvPr>
          <p:cNvGraphicFramePr>
            <a:graphicFrameLocks noGrp="1"/>
          </p:cNvGraphicFramePr>
          <p:nvPr/>
        </p:nvGraphicFramePr>
        <p:xfrm>
          <a:off x="2843808" y="4537545"/>
          <a:ext cx="36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DET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ADJ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DET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bg1"/>
                          </a:solidFill>
                        </a:rPr>
                        <a:t>ADJ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 Box 2">
            <a:extLst>
              <a:ext uri="{FF2B5EF4-FFF2-40B4-BE49-F238E27FC236}">
                <a16:creationId xmlns:a16="http://schemas.microsoft.com/office/drawing/2014/main" id="{5E76DD84-3A82-8541-BF67-BF4455268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512" y="4105201"/>
            <a:ext cx="2383558" cy="403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tIns="58067"/>
          <a:lstStyle/>
          <a:p>
            <a:pPr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Label</a:t>
            </a:r>
            <a:endParaRPr 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6713026E-AC85-8247-A33B-D71040AF4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5249986"/>
            <a:ext cx="864096" cy="403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tIns="58067"/>
          <a:lstStyle/>
          <a:p>
            <a:pPr fontAlgn="base">
              <a:spcBef>
                <a:spcPts val="40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True Label</a:t>
            </a:r>
            <a:endParaRPr 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B21B5-303B-A34D-9C42-1B117638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reduction of error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9D065-8F58-394F-8E0A-6C1AD276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76787"/>
          </a:xfrm>
        </p:spPr>
        <p:txBody>
          <a:bodyPr/>
          <a:lstStyle/>
          <a:p>
            <a:r>
              <a:rPr lang="en-US" dirty="0"/>
              <a:t>80% accuracy = 20%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model increases accuracy from 80% to 90% compared to baseline</a:t>
            </a:r>
          </a:p>
          <a:p>
            <a:pPr lvl="1">
              <a:buFont typeface="Wingdings" pitchFamily="2" charset="2"/>
              <a:buChar char="à"/>
            </a:pPr>
            <a:r>
              <a:rPr lang="en-US" sz="2200" dirty="0"/>
              <a:t> error reduced from 20% to 10% </a:t>
            </a:r>
          </a:p>
          <a:p>
            <a:pPr lvl="1">
              <a:buFont typeface="Wingdings" pitchFamily="2" charset="2"/>
              <a:buChar char="à"/>
            </a:pPr>
            <a:r>
              <a:rPr lang="en-US" sz="2200" dirty="0"/>
              <a:t> 50% reduction in error 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 from 99.90% to 99.99%</a:t>
            </a:r>
          </a:p>
          <a:p>
            <a:pPr lvl="1">
              <a:buFont typeface="Wingdings" pitchFamily="2" charset="2"/>
              <a:buChar char="à"/>
            </a:pPr>
            <a:r>
              <a:rPr lang="en-US" sz="2200" dirty="0"/>
              <a:t> 90% reduction in error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 from 50% to 75% </a:t>
            </a:r>
          </a:p>
          <a:p>
            <a:pPr lvl="1">
              <a:buFont typeface="Wingdings" pitchFamily="2" charset="2"/>
              <a:buChar char="à"/>
            </a:pPr>
            <a:r>
              <a:rPr lang="en-US" sz="2200" dirty="0"/>
              <a:t> 50% reduction in error </a:t>
            </a:r>
          </a:p>
        </p:txBody>
      </p:sp>
    </p:spTree>
    <p:extLst>
      <p:ext uri="{BB962C8B-B14F-4D97-AF65-F5344CB8AC3E}">
        <p14:creationId xmlns:p14="http://schemas.microsoft.com/office/powerpoint/2010/main" val="22322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72399-B0C8-7643-A459-C679E45A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4D9BCDE-8B4F-FB4E-B1B1-78BEDD6DC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[Root]?[</a:t>
            </a:r>
            <a:r>
              <a:rPr lang="en-US" b="1" dirty="0" err="1"/>
              <a:t>Mean|Absolute</a:t>
            </a:r>
            <a:r>
              <a:rPr lang="en-US" b="1" dirty="0"/>
              <a:t>][Squared]?Error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difference between the predicted and actual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requires a numeric interpretation of labels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Algorithms (e.g. those in Weka) typically optimize these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possible mismatch between optimization objective and evaluation measure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AD461D-13A9-734E-9512-66BAD9EA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29000"/>
            <a:ext cx="2805013" cy="28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9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CADD3-98A6-EF4A-8A40-C705893B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9DA-9BB2-C744-BB45-87F07D99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 for features are a critical issue for many algorithms</a:t>
            </a:r>
          </a:p>
          <a:p>
            <a:endParaRPr lang="en-US" dirty="0"/>
          </a:p>
          <a:p>
            <a:r>
              <a:rPr lang="en-US" dirty="0"/>
              <a:t>Decision trees cannot compute an output, if a value for a critical node is missing.</a:t>
            </a:r>
          </a:p>
          <a:p>
            <a:pPr marL="180975" lvl="1" indent="0">
              <a:buNone/>
            </a:pPr>
            <a:r>
              <a:rPr lang="en-US" sz="2200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sz="2200" dirty="0">
                <a:sym typeface="Wingdings" pitchFamily="2" charset="2"/>
              </a:rPr>
              <a:t> R</a:t>
            </a:r>
            <a:r>
              <a:rPr lang="en-US" sz="2200" dirty="0"/>
              <a:t>eplace missing values with mean or median of feature.</a:t>
            </a:r>
          </a:p>
          <a:p>
            <a:endParaRPr lang="en-US" dirty="0"/>
          </a:p>
          <a:p>
            <a:r>
              <a:rPr lang="en-US" dirty="0"/>
              <a:t>Naïve Bayes classifiers returns a class probability of 0, if the frequency for one feature is 0. 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Apply smoothing algorithm.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Many different smoothing algorithms exist. Most simple one: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Add-one-smoothing (every feature occurs at least once). </a:t>
            </a:r>
          </a:p>
        </p:txBody>
      </p:sp>
    </p:spTree>
    <p:extLst>
      <p:ext uri="{BB962C8B-B14F-4D97-AF65-F5344CB8AC3E}">
        <p14:creationId xmlns:p14="http://schemas.microsoft.com/office/powerpoint/2010/main" val="1340602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&amp; overfitting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11988" y="1592264"/>
            <a:ext cx="4803414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Underfitting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lvl="1"/>
            <a:r>
              <a:rPr lang="en-US" dirty="0"/>
              <a:t>the model is not capable of learning the (complex) patterns in the training set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/>
              </a:rPr>
              <a:t>use better features or classifier</a:t>
            </a:r>
          </a:p>
          <a:p>
            <a:pPr marL="180975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Overfitting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lvl="1"/>
            <a:r>
              <a:rPr lang="en-US" dirty="0"/>
              <a:t>The model perfectly learns to classify the training data, but has bad generalization ability 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high test error </a:t>
            </a:r>
          </a:p>
          <a:p>
            <a:pPr lvl="1"/>
            <a:r>
              <a:rPr lang="en-US" dirty="0"/>
              <a:t>results in useless model for unseen data</a:t>
            </a:r>
          </a:p>
          <a:p>
            <a:pPr lvl="1"/>
            <a:r>
              <a:rPr lang="en-US" dirty="0"/>
              <a:t>typical for small sample sizes combined with powerful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62" y="2204864"/>
            <a:ext cx="4063326" cy="314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1725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Ensemble: c</a:t>
            </a:r>
            <a:r>
              <a:rPr lang="en-US" dirty="0"/>
              <a:t>ombining classifiers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Different machine learning algorithms have varying performances on different types of problems.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000" dirty="0"/>
              <a:t>Idea: combine several different </a:t>
            </a:r>
            <a:r>
              <a:rPr lang="en-US" sz="2000" b="1" dirty="0"/>
              <a:t>weak</a:t>
            </a:r>
            <a:r>
              <a:rPr lang="en-US" sz="2000" dirty="0"/>
              <a:t> learners into a single </a:t>
            </a:r>
            <a:r>
              <a:rPr lang="en-US" sz="2000" b="1" dirty="0"/>
              <a:t>strong </a:t>
            </a:r>
            <a:r>
              <a:rPr lang="en-US" sz="2000" dirty="0"/>
              <a:t>learner.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000" dirty="0"/>
              <a:t>Several possible combination schemes:</a:t>
            </a:r>
          </a:p>
          <a:p>
            <a:pPr lvl="1"/>
            <a:r>
              <a:rPr lang="en-US" sz="1800" dirty="0"/>
              <a:t>weighted sum of independent learners</a:t>
            </a:r>
          </a:p>
          <a:p>
            <a:pPr lvl="1"/>
            <a:r>
              <a:rPr lang="en-US" sz="1800" dirty="0"/>
              <a:t>cascading: next learner is trained on features AND output of previous learners</a:t>
            </a:r>
          </a:p>
          <a:p>
            <a:pPr lvl="1"/>
            <a:r>
              <a:rPr lang="en-US" sz="1800" dirty="0"/>
              <a:t>...</a:t>
            </a:r>
            <a:br>
              <a:rPr lang="en-US" sz="1800" dirty="0"/>
            </a:br>
            <a:endParaRPr lang="en-US" sz="1800" dirty="0"/>
          </a:p>
          <a:p>
            <a:pPr marL="11113" indent="0">
              <a:buNone/>
            </a:pPr>
            <a:r>
              <a:rPr lang="en-US" sz="2000" dirty="0"/>
              <a:t>This is even more trial and error, but can result in an optimization of the performance if computational complexity at runtime is not an issue.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4437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588375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Evaluation metrics</a:t>
            </a:r>
          </a:p>
          <a:p>
            <a:pPr lvl="1"/>
            <a:r>
              <a:rPr lang="en-US" dirty="0"/>
              <a:t>accuracy, precision, recall, f-measure</a:t>
            </a:r>
          </a:p>
          <a:p>
            <a:pPr lvl="1"/>
            <a:r>
              <a:rPr lang="en-US" dirty="0"/>
              <a:t>root mean squared error (RMSE)</a:t>
            </a:r>
          </a:p>
          <a:p>
            <a:pPr lvl="1"/>
            <a:r>
              <a:rPr lang="en-US" dirty="0"/>
              <a:t>percentage reduction</a:t>
            </a:r>
          </a:p>
          <a:p>
            <a:pPr lvl="1"/>
            <a:endParaRPr lang="en-US" dirty="0"/>
          </a:p>
          <a:p>
            <a:r>
              <a:rPr lang="en-US" dirty="0"/>
              <a:t>Missing values</a:t>
            </a:r>
          </a:p>
          <a:p>
            <a:r>
              <a:rPr lang="en-US" dirty="0" err="1"/>
              <a:t>Underfitting</a:t>
            </a:r>
            <a:r>
              <a:rPr lang="en-US" dirty="0"/>
              <a:t>, Overfitting</a:t>
            </a:r>
          </a:p>
          <a:p>
            <a:r>
              <a:rPr lang="en-US" dirty="0"/>
              <a:t>Ensemble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learning?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should be able to decide how to </a:t>
            </a:r>
            <a:r>
              <a:rPr lang="en-US" b="1" dirty="0"/>
              <a:t>act in unknown situations</a:t>
            </a:r>
            <a:r>
              <a:rPr lang="en-US" dirty="0"/>
              <a:t>. </a:t>
            </a:r>
          </a:p>
          <a:p>
            <a:r>
              <a:rPr lang="en-US" dirty="0"/>
              <a:t>So far: </a:t>
            </a:r>
            <a:r>
              <a:rPr lang="en-US" b="1" dirty="0"/>
              <a:t>lookup table</a:t>
            </a:r>
          </a:p>
          <a:p>
            <a:r>
              <a:rPr lang="en-US" dirty="0"/>
              <a:t>But: we cannot anticipate every possible situation</a:t>
            </a:r>
          </a:p>
          <a:p>
            <a:r>
              <a:rPr lang="en-US" dirty="0"/>
              <a:t>Machine Learning is about learning a very </a:t>
            </a:r>
            <a:r>
              <a:rPr lang="en-US" b="1" dirty="0"/>
              <a:t>compact representation </a:t>
            </a:r>
            <a:r>
              <a:rPr lang="en-US" dirty="0"/>
              <a:t>of the table-lookup-agent that also applies to unseen data.</a:t>
            </a:r>
          </a:p>
        </p:txBody>
      </p:sp>
      <p:pic>
        <p:nvPicPr>
          <p:cNvPr id="31746" name="Picture 2" descr="http://upload.wikimedia.org/wikipedia/commons/thumb/f/fa/Martian_rover_Curiosity_using_ChemCam_Msl20111115_PIA14760_MSL_PIcture-3-br2.jpg/400px-Martian_rover_Curiosity_using_ChemCam_Msl20111115_PIA14760_MSL_PIcture-3-br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52" y="4509120"/>
            <a:ext cx="2362200" cy="1399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haltsplatzhalter 4" descr="3_search-uninformed_Seite_60"/>
          <p:cNvPicPr>
            <a:picLocks noChangeAspect="1"/>
          </p:cNvPicPr>
          <p:nvPr isPhoto="1"/>
        </p:nvPicPr>
        <p:blipFill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952" y="4683483"/>
            <a:ext cx="1869745" cy="105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http://www.agmon.com/wp-content/uploads/2013/02/google-self-driving-ca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8352" y="4509120"/>
            <a:ext cx="2441575" cy="1381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83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machine learning workflow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Define the problem &amp; collect data		</a:t>
            </a:r>
          </a:p>
          <a:p>
            <a:pPr lvl="1"/>
            <a:r>
              <a:rPr lang="en-US" dirty="0"/>
              <a:t>instance, target variable/labels, collect and label/annotate data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/>
              <a:t>Split data in train / validation (development)  / test (evaluation) </a:t>
            </a:r>
          </a:p>
          <a:p>
            <a:pPr marL="0" indent="0">
              <a:buNone/>
            </a:pPr>
            <a:endParaRPr lang="en-US" sz="900" b="1" dirty="0"/>
          </a:p>
          <a:p>
            <a:pPr marL="0" indent="0">
              <a:buNone/>
            </a:pPr>
            <a:r>
              <a:rPr lang="en-US" b="1" dirty="0"/>
              <a:t>Define features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b="1" dirty="0"/>
              <a:t>Pick a learning algorithm</a:t>
            </a:r>
          </a:p>
          <a:p>
            <a:pPr lvl="1"/>
            <a:r>
              <a:rPr lang="en-US" dirty="0"/>
              <a:t>train model on training set</a:t>
            </a:r>
          </a:p>
          <a:p>
            <a:pPr lvl="1"/>
            <a:r>
              <a:rPr lang="en-US" dirty="0"/>
              <a:t>optimize/set model </a:t>
            </a:r>
            <a:r>
              <a:rPr lang="en-US" dirty="0" err="1"/>
              <a:t>hyperparameters</a:t>
            </a:r>
            <a:r>
              <a:rPr lang="en-US" dirty="0"/>
              <a:t> (e.g. number of instances / leaf, use pruning, …) according to performance on validation data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b="1" dirty="0"/>
              <a:t>Test final model on held-out data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/>
              <a:t>Use model on unseen data, visualize results, analyze errors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3F09110-6B83-E145-855E-EA344C826BD0}"/>
              </a:ext>
            </a:extLst>
          </p:cNvPr>
          <p:cNvSpPr/>
          <p:nvPr/>
        </p:nvSpPr>
        <p:spPr>
          <a:xfrm>
            <a:off x="228600" y="3581400"/>
            <a:ext cx="8640762" cy="1676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877C0-84D8-A241-B06D-F81FCB3C91A3}"/>
              </a:ext>
            </a:extLst>
          </p:cNvPr>
          <p:cNvSpPr/>
          <p:nvPr/>
        </p:nvSpPr>
        <p:spPr>
          <a:xfrm>
            <a:off x="6400800" y="5334000"/>
            <a:ext cx="25146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Lecture</a:t>
            </a:r>
          </a:p>
        </p:txBody>
      </p:sp>
    </p:spTree>
    <p:extLst>
      <p:ext uri="{BB962C8B-B14F-4D97-AF65-F5344CB8AC3E}">
        <p14:creationId xmlns:p14="http://schemas.microsoft.com/office/powerpoint/2010/main" val="845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Supervised learning</a:t>
            </a:r>
          </a:p>
          <a:p>
            <a:pPr lvl="1"/>
            <a:r>
              <a:rPr lang="en-US" sz="1800" dirty="0"/>
              <a:t>based on a set of labeled examples (x, f(x)) learn the input-output mapping  f(x)</a:t>
            </a:r>
          </a:p>
          <a:p>
            <a:pPr lvl="1"/>
            <a:r>
              <a:rPr lang="en-US" sz="1800" dirty="0"/>
              <a:t>factors for successful machine learning</a:t>
            </a:r>
          </a:p>
          <a:p>
            <a:pPr lvl="2"/>
            <a:r>
              <a:rPr lang="en-US" sz="1800" dirty="0"/>
              <a:t>much data  &amp;  good features  &amp;  well-suited learning algorithm</a:t>
            </a:r>
          </a:p>
          <a:p>
            <a:pPr lvl="1"/>
            <a:endParaRPr lang="en-US" sz="900" dirty="0"/>
          </a:p>
          <a:p>
            <a:pPr marL="0" indent="0">
              <a:buNone/>
            </a:pPr>
            <a:r>
              <a:rPr lang="en-US" sz="2000" dirty="0"/>
              <a:t>ML workflow</a:t>
            </a:r>
          </a:p>
          <a:p>
            <a:pPr lvl="1"/>
            <a:r>
              <a:rPr lang="en-US" sz="1800" dirty="0"/>
              <a:t>problem definition</a:t>
            </a:r>
          </a:p>
          <a:p>
            <a:pPr lvl="1"/>
            <a:r>
              <a:rPr lang="en-US" sz="1800" dirty="0"/>
              <a:t>feature engineering; experimental setup /train, validation, test …/</a:t>
            </a:r>
          </a:p>
          <a:p>
            <a:pPr lvl="1"/>
            <a:r>
              <a:rPr lang="en-US" sz="1800" dirty="0"/>
              <a:t>selection of learning algorithm, (hyper)parameter tuning, training a final model</a:t>
            </a:r>
          </a:p>
          <a:p>
            <a:pPr lvl="1"/>
            <a:r>
              <a:rPr lang="en-US" sz="1800" dirty="0"/>
              <a:t>predict unseen examples &amp; fill tables / draw figures for the paper - test</a:t>
            </a:r>
          </a:p>
          <a:p>
            <a:pPr lvl="1"/>
            <a:endParaRPr lang="en-US" sz="900" dirty="0"/>
          </a:p>
          <a:p>
            <a:pPr marL="0" lvl="0" indent="0">
              <a:buNone/>
            </a:pPr>
            <a:r>
              <a:rPr lang="en-US" sz="2000" dirty="0"/>
              <a:t>Careful with</a:t>
            </a:r>
          </a:p>
          <a:p>
            <a:pPr lvl="1"/>
            <a:r>
              <a:rPr lang="en-US" sz="1800" dirty="0"/>
              <a:t>data representation (</a:t>
            </a:r>
            <a:r>
              <a:rPr lang="en-US" sz="1800" dirty="0" err="1"/>
              <a:t>i.i.d</a:t>
            </a:r>
            <a:r>
              <a:rPr lang="en-US" sz="1800" dirty="0"/>
              <a:t>, comparability, …)</a:t>
            </a:r>
          </a:p>
          <a:p>
            <a:pPr lvl="1"/>
            <a:r>
              <a:rPr lang="en-US" sz="1800" dirty="0"/>
              <a:t>experimental setup (cross-validation, blind testing, …)</a:t>
            </a:r>
          </a:p>
          <a:p>
            <a:pPr lvl="1"/>
            <a:r>
              <a:rPr lang="en-US" sz="1800" dirty="0"/>
              <a:t>data size and algorithm selection (+ </a:t>
            </a:r>
            <a:r>
              <a:rPr lang="en-US" sz="1800" dirty="0" err="1"/>
              <a:t>overfitting</a:t>
            </a:r>
            <a:r>
              <a:rPr lang="en-US" sz="1800" dirty="0"/>
              <a:t>, </a:t>
            </a:r>
            <a:r>
              <a:rPr lang="en-US" sz="1800" dirty="0" err="1"/>
              <a:t>underfitting</a:t>
            </a:r>
            <a:r>
              <a:rPr lang="en-US" sz="1800" dirty="0"/>
              <a:t>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978" y="4800600"/>
            <a:ext cx="180979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26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8BC32-6A27-9F40-8955-FEC82CDD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8B2215-54A1-8642-BA68-515019AB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Mandatory </a:t>
            </a:r>
          </a:p>
          <a:p>
            <a:pPr lvl="1"/>
            <a:r>
              <a:rPr lang="en-US" dirty="0"/>
              <a:t>Russel &amp; </a:t>
            </a:r>
            <a:r>
              <a:rPr lang="en-US" dirty="0" err="1"/>
              <a:t>Norvig</a:t>
            </a:r>
            <a:r>
              <a:rPr lang="en-US" dirty="0"/>
              <a:t>: </a:t>
            </a:r>
            <a:r>
              <a:rPr lang="en-US" i="1" dirty="0"/>
              <a:t>Chapter 18 Learning from Examples</a:t>
            </a:r>
            <a:r>
              <a:rPr lang="en-US" dirty="0"/>
              <a:t>, p.693-707</a:t>
            </a:r>
          </a:p>
          <a:p>
            <a:pPr lvl="1"/>
            <a:r>
              <a:rPr lang="en-US" dirty="0"/>
              <a:t>Please answer the following questions in Moodle: </a:t>
            </a:r>
          </a:p>
          <a:p>
            <a:pPr lvl="2"/>
            <a:r>
              <a:rPr lang="en-US" i="1" dirty="0"/>
              <a:t>Was </a:t>
            </a:r>
            <a:r>
              <a:rPr lang="en-US" i="1" dirty="0" err="1"/>
              <a:t>versteht</a:t>
            </a:r>
            <a:r>
              <a:rPr lang="en-US" i="1" dirty="0"/>
              <a:t> man </a:t>
            </a:r>
            <a:r>
              <a:rPr lang="en-US" i="1" dirty="0" err="1"/>
              <a:t>unter</a:t>
            </a:r>
            <a:r>
              <a:rPr lang="en-US" i="1" dirty="0"/>
              <a:t> Occam’s razor?</a:t>
            </a:r>
          </a:p>
          <a:p>
            <a:pPr lvl="2"/>
            <a:r>
              <a:rPr lang="en-US" i="1" dirty="0" err="1"/>
              <a:t>Wie</a:t>
            </a:r>
            <a:r>
              <a:rPr lang="en-US" i="1" dirty="0"/>
              <a:t> </a:t>
            </a:r>
            <a:r>
              <a:rPr lang="en-US" i="1" dirty="0" err="1"/>
              <a:t>kann</a:t>
            </a:r>
            <a:r>
              <a:rPr lang="en-US" i="1" dirty="0"/>
              <a:t> </a:t>
            </a:r>
            <a:r>
              <a:rPr lang="en-US" i="1" dirty="0" err="1"/>
              <a:t>ein</a:t>
            </a:r>
            <a:r>
              <a:rPr lang="en-US" i="1" dirty="0"/>
              <a:t> </a:t>
            </a:r>
            <a:r>
              <a:rPr lang="en-US" i="1" dirty="0" err="1"/>
              <a:t>Lernalgorithmus</a:t>
            </a:r>
            <a:r>
              <a:rPr lang="en-US" i="1" dirty="0"/>
              <a:t> </a:t>
            </a:r>
            <a:r>
              <a:rPr lang="en-US" i="1" dirty="0" err="1"/>
              <a:t>damit</a:t>
            </a:r>
            <a:r>
              <a:rPr lang="en-US" i="1" dirty="0"/>
              <a:t> </a:t>
            </a:r>
            <a:r>
              <a:rPr lang="en-US" i="1" dirty="0" err="1"/>
              <a:t>umgehen</a:t>
            </a:r>
            <a:r>
              <a:rPr lang="en-US" i="1" dirty="0"/>
              <a:t>, </a:t>
            </a:r>
            <a:r>
              <a:rPr lang="en-US" i="1" dirty="0" err="1"/>
              <a:t>wenn</a:t>
            </a:r>
            <a:r>
              <a:rPr lang="en-US" i="1" dirty="0"/>
              <a:t> </a:t>
            </a:r>
            <a:r>
              <a:rPr lang="en-US" i="1" dirty="0" err="1"/>
              <a:t>für</a:t>
            </a:r>
            <a:r>
              <a:rPr lang="en-US" i="1" dirty="0"/>
              <a:t> </a:t>
            </a:r>
            <a:r>
              <a:rPr lang="en-US" i="1" dirty="0" err="1"/>
              <a:t>eine</a:t>
            </a:r>
            <a:r>
              <a:rPr lang="en-US" i="1" dirty="0"/>
              <a:t> </a:t>
            </a:r>
            <a:r>
              <a:rPr lang="en-US" i="1" dirty="0" err="1"/>
              <a:t>Instanz</a:t>
            </a:r>
            <a:r>
              <a:rPr lang="en-US" i="1" dirty="0"/>
              <a:t> </a:t>
            </a:r>
            <a:r>
              <a:rPr lang="en-US" i="1" dirty="0" err="1"/>
              <a:t>ein</a:t>
            </a:r>
            <a:r>
              <a:rPr lang="en-US" i="1" dirty="0"/>
              <a:t> Feature </a:t>
            </a:r>
            <a:r>
              <a:rPr lang="en-US" i="1" dirty="0" err="1"/>
              <a:t>nicht</a:t>
            </a:r>
            <a:r>
              <a:rPr lang="en-US" i="1" dirty="0"/>
              <a:t> </a:t>
            </a:r>
            <a:r>
              <a:rPr lang="en-US" i="1" dirty="0" err="1"/>
              <a:t>erhoben</a:t>
            </a:r>
            <a:r>
              <a:rPr lang="en-US" i="1" dirty="0"/>
              <a:t> </a:t>
            </a:r>
            <a:r>
              <a:rPr lang="en-US" i="1" dirty="0" err="1"/>
              <a:t>werden</a:t>
            </a:r>
            <a:r>
              <a:rPr lang="en-US" i="1" dirty="0"/>
              <a:t> </a:t>
            </a:r>
            <a:r>
              <a:rPr lang="en-US" i="1" dirty="0" err="1"/>
              <a:t>konnte</a:t>
            </a:r>
            <a:r>
              <a:rPr lang="en-US" i="1" dirty="0"/>
              <a:t> (N/A Wert, missing values)?</a:t>
            </a:r>
          </a:p>
          <a:p>
            <a:pPr lvl="2"/>
            <a:r>
              <a:rPr lang="en-US" i="1" dirty="0" err="1"/>
              <a:t>Wie</a:t>
            </a:r>
            <a:r>
              <a:rPr lang="en-US" i="1" dirty="0"/>
              <a:t> </a:t>
            </a:r>
            <a:r>
              <a:rPr lang="en-US" i="1" dirty="0" err="1"/>
              <a:t>können</a:t>
            </a:r>
            <a:r>
              <a:rPr lang="en-US" i="1" dirty="0"/>
              <a:t> </a:t>
            </a:r>
            <a:r>
              <a:rPr lang="en-US" i="1" dirty="0" err="1"/>
              <a:t>bei</a:t>
            </a:r>
            <a:r>
              <a:rPr lang="en-US" i="1" dirty="0"/>
              <a:t> </a:t>
            </a:r>
            <a:r>
              <a:rPr lang="en-US" i="1" dirty="0" err="1"/>
              <a:t>Entscheidungsbäumen</a:t>
            </a:r>
            <a:r>
              <a:rPr lang="en-US" i="1" dirty="0"/>
              <a:t> </a:t>
            </a:r>
            <a:r>
              <a:rPr lang="en-US" i="1" dirty="0" err="1"/>
              <a:t>auch</a:t>
            </a:r>
            <a:r>
              <a:rPr lang="en-US" i="1" dirty="0"/>
              <a:t> </a:t>
            </a:r>
            <a:r>
              <a:rPr lang="en-US" i="1" dirty="0" err="1"/>
              <a:t>kontinuierliche</a:t>
            </a:r>
            <a:r>
              <a:rPr lang="en-US" i="1" dirty="0"/>
              <a:t> </a:t>
            </a:r>
            <a:r>
              <a:rPr lang="en-US" i="1" dirty="0" err="1"/>
              <a:t>numerische</a:t>
            </a:r>
            <a:r>
              <a:rPr lang="en-US" i="1" dirty="0"/>
              <a:t> </a:t>
            </a:r>
            <a:r>
              <a:rPr lang="en-US" i="1" dirty="0" err="1"/>
              <a:t>Variablen</a:t>
            </a:r>
            <a:r>
              <a:rPr lang="en-US" i="1" dirty="0"/>
              <a:t> </a:t>
            </a:r>
            <a:r>
              <a:rPr lang="en-US" i="1" dirty="0" err="1"/>
              <a:t>verwendet</a:t>
            </a:r>
            <a:r>
              <a:rPr lang="en-US" i="1" dirty="0"/>
              <a:t> </a:t>
            </a:r>
            <a:r>
              <a:rPr lang="en-US" i="1" dirty="0" err="1"/>
              <a:t>werden</a:t>
            </a:r>
            <a:r>
              <a:rPr lang="en-US" i="1" dirty="0"/>
              <a:t>?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94C468-FE45-D145-B58F-E0E85D91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our agent learn?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4E9295-F26D-BA4F-833D-749440D20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By going through extensive training!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Show the agent example situations and tell it which reaction is desired.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Learn commonalities between situations that require the same reaction.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88978E-B5AF-FA47-B9BC-4D66B4EB43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184" y="2066876"/>
            <a:ext cx="3059832" cy="22948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B579CF6-0D0C-A043-9BA9-05875F5B8341}"/>
              </a:ext>
            </a:extLst>
          </p:cNvPr>
          <p:cNvSpPr/>
          <p:nvPr/>
        </p:nvSpPr>
        <p:spPr>
          <a:xfrm>
            <a:off x="2339752" y="4437112"/>
            <a:ext cx="2232248" cy="60215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2C4706-7056-4246-ABE0-E792A3BF80A2}"/>
              </a:ext>
            </a:extLst>
          </p:cNvPr>
          <p:cNvSpPr txBox="1"/>
          <p:nvPr/>
        </p:nvSpPr>
        <p:spPr>
          <a:xfrm>
            <a:off x="2735796" y="5183281"/>
            <a:ext cx="144016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+mn-lt"/>
              </a:rPr>
              <a:t>instances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360AA-6E69-C145-81D0-F7CF5A9ACA7F}"/>
              </a:ext>
            </a:extLst>
          </p:cNvPr>
          <p:cNvSpPr/>
          <p:nvPr/>
        </p:nvSpPr>
        <p:spPr>
          <a:xfrm>
            <a:off x="5436096" y="4437112"/>
            <a:ext cx="3239468" cy="60215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A62DEA-4A58-C14B-85A8-70C30E7D04B6}"/>
              </a:ext>
            </a:extLst>
          </p:cNvPr>
          <p:cNvSpPr txBox="1"/>
          <p:nvPr/>
        </p:nvSpPr>
        <p:spPr>
          <a:xfrm>
            <a:off x="6335750" y="5199583"/>
            <a:ext cx="144016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+mn-lt"/>
              </a:rPr>
              <a:t>gold label</a:t>
            </a:r>
          </a:p>
        </p:txBody>
      </p:sp>
    </p:spTree>
    <p:extLst>
      <p:ext uri="{BB962C8B-B14F-4D97-AF65-F5344CB8AC3E}">
        <p14:creationId xmlns:p14="http://schemas.microsoft.com/office/powerpoint/2010/main" val="11041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too few instances</a:t>
            </a:r>
          </a:p>
        </p:txBody>
      </p:sp>
      <p:pic>
        <p:nvPicPr>
          <p:cNvPr id="25602" name="Picture 2" descr="http://i.stack.imgur.com/u5Hh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239000" cy="46323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4089"/>
      </p:ext>
    </p:extLst>
  </p:cSld>
  <p:clrMapOvr>
    <a:masterClrMapping/>
  </p:clrMapOvr>
</p:sld>
</file>

<file path=ppt/theme/theme1.xml><?xml version="1.0" encoding="utf-8"?>
<a:theme xmlns:a="http://schemas.openxmlformats.org/drawingml/2006/main" name="Duisburg_Vorlage_LB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1</TotalTime>
  <Words>4509</Words>
  <Application>Microsoft Macintosh PowerPoint</Application>
  <PresentationFormat>On-screen Show (4:3)</PresentationFormat>
  <Paragraphs>841</Paragraphs>
  <Slides>72</Slides>
  <Notes>43</Notes>
  <HiddenSlides>4</HiddenSlides>
  <MMClips>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Arial</vt:lpstr>
      <vt:lpstr>Bitstream Charter</vt:lpstr>
      <vt:lpstr>Calibri</vt:lpstr>
      <vt:lpstr>Cambria Math</vt:lpstr>
      <vt:lpstr>Caveat</vt:lpstr>
      <vt:lpstr>Courier New</vt:lpstr>
      <vt:lpstr>Helvetica Neue</vt:lpstr>
      <vt:lpstr>Helvetica Neue Light</vt:lpstr>
      <vt:lpstr>Helvetica Neue Medium</vt:lpstr>
      <vt:lpstr>Miriam Fixed</vt:lpstr>
      <vt:lpstr>Times New Roman</vt:lpstr>
      <vt:lpstr>Verdana</vt:lpstr>
      <vt:lpstr>Wingdings</vt:lpstr>
      <vt:lpstr>Duisburg_Vorlage_LB</vt:lpstr>
      <vt:lpstr>Worksheet</vt:lpstr>
      <vt:lpstr>Machine learning is not easy</vt:lpstr>
      <vt:lpstr>But progress is made ...</vt:lpstr>
      <vt:lpstr>Lecture Foundations of Artificial Intelligence  Part 8 – Machine Learning 1 </vt:lpstr>
      <vt:lpstr>Recap last lecture</vt:lpstr>
      <vt:lpstr>Any other open questions?</vt:lpstr>
      <vt:lpstr>Today</vt:lpstr>
      <vt:lpstr>Why learning?</vt:lpstr>
      <vt:lpstr>How can our agent learn?</vt:lpstr>
      <vt:lpstr>Learning from too few instances</vt:lpstr>
      <vt:lpstr>Outline</vt:lpstr>
      <vt:lpstr>Today</vt:lpstr>
      <vt:lpstr>Learning a model</vt:lpstr>
      <vt:lpstr>A Sample Problem: Spam Classification</vt:lpstr>
      <vt:lpstr>Getting the Data</vt:lpstr>
      <vt:lpstr>Training a Model</vt:lpstr>
      <vt:lpstr>How Good is my Model?</vt:lpstr>
      <vt:lpstr>The Machine Learning Cycle</vt:lpstr>
      <vt:lpstr>Outline</vt:lpstr>
      <vt:lpstr>Supervised classification</vt:lpstr>
      <vt:lpstr>Supervised classification</vt:lpstr>
      <vt:lpstr>Supervised classification</vt:lpstr>
      <vt:lpstr>Supervised learning: formal</vt:lpstr>
      <vt:lpstr>Example: Predict Income Based on Age</vt:lpstr>
      <vt:lpstr>Example: “Play tennis” Prediction</vt:lpstr>
      <vt:lpstr>Preview: Classifier</vt:lpstr>
      <vt:lpstr>Preview: Classifier</vt:lpstr>
      <vt:lpstr>Training data</vt:lpstr>
      <vt:lpstr>Outline</vt:lpstr>
      <vt:lpstr>Machine Learning Features</vt:lpstr>
      <vt:lpstr>Feature Types</vt:lpstr>
      <vt:lpstr>Representing knowledge</vt:lpstr>
      <vt:lpstr>Example: Multiple linear regression</vt:lpstr>
      <vt:lpstr>Guess the Language</vt:lpstr>
      <vt:lpstr>Possible features for language identification?</vt:lpstr>
      <vt:lpstr>Example: Credit risk assessment</vt:lpstr>
      <vt:lpstr>Example: Weather forecast</vt:lpstr>
      <vt:lpstr>Representing features</vt:lpstr>
      <vt:lpstr>Enrich the representation</vt:lpstr>
      <vt:lpstr>So, more features is better?</vt:lpstr>
      <vt:lpstr>Feature Selection</vt:lpstr>
      <vt:lpstr>Entropy for a feature value </vt:lpstr>
      <vt:lpstr>Entropy: interpretation</vt:lpstr>
      <vt:lpstr>Information of a feature</vt:lpstr>
      <vt:lpstr>Information Gain  </vt:lpstr>
      <vt:lpstr>Information Gain  </vt:lpstr>
      <vt:lpstr>Searching through the feature space</vt:lpstr>
      <vt:lpstr>Summary: Features</vt:lpstr>
      <vt:lpstr>PowerPoint Presentation</vt:lpstr>
      <vt:lpstr>Early evaluation</vt:lpstr>
      <vt:lpstr>Cross-validation</vt:lpstr>
      <vt:lpstr>5-fold cross-validation animation</vt:lpstr>
      <vt:lpstr>Problems with cross-validation</vt:lpstr>
      <vt:lpstr>Test set</vt:lpstr>
      <vt:lpstr>PowerPoint Presentation</vt:lpstr>
      <vt:lpstr>Accuracy</vt:lpstr>
      <vt:lpstr>Class-imbalance Problem</vt:lpstr>
      <vt:lpstr>Precision, Recall, F1-measure</vt:lpstr>
      <vt:lpstr>Example: Accuracy</vt:lpstr>
      <vt:lpstr>Example: Precision</vt:lpstr>
      <vt:lpstr>Example: Recall</vt:lpstr>
      <vt:lpstr>Example: Spam filter</vt:lpstr>
      <vt:lpstr>Example: Named entity recognition</vt:lpstr>
      <vt:lpstr>Multi-label evaluation</vt:lpstr>
      <vt:lpstr>Percent reduction of error</vt:lpstr>
      <vt:lpstr>RMSE</vt:lpstr>
      <vt:lpstr>Missing values</vt:lpstr>
      <vt:lpstr>Underfitting &amp; overfitting</vt:lpstr>
      <vt:lpstr>Ensemble: combining classifiers</vt:lpstr>
      <vt:lpstr>Summary</vt:lpstr>
      <vt:lpstr>Typical machine learning workflow</vt:lpstr>
      <vt:lpstr>Take-home messages</vt:lpstr>
      <vt:lpstr>Readings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zesch</dc:creator>
  <cp:keywords/>
  <dc:description/>
  <cp:lastModifiedBy>Torsten Zesch</cp:lastModifiedBy>
  <cp:revision>1909</cp:revision>
  <cp:lastPrinted>2019-05-23T07:50:11Z</cp:lastPrinted>
  <dcterms:created xsi:type="dcterms:W3CDTF">1601-01-01T00:00:00Z</dcterms:created>
  <dcterms:modified xsi:type="dcterms:W3CDTF">2021-06-21T07:36:12Z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